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73" r:id="rId8"/>
    <p:sldId id="274" r:id="rId9"/>
    <p:sldId id="275" r:id="rId10"/>
    <p:sldId id="276" r:id="rId11"/>
    <p:sldId id="263" r:id="rId12"/>
    <p:sldId id="268" r:id="rId13"/>
    <p:sldId id="269" r:id="rId14"/>
    <p:sldId id="278" r:id="rId15"/>
    <p:sldId id="279" r:id="rId16"/>
    <p:sldId id="280" r:id="rId17"/>
    <p:sldId id="272" r:id="rId18"/>
    <p:sldId id="271" r:id="rId19"/>
    <p:sldId id="264" r:id="rId20"/>
    <p:sldId id="265" r:id="rId21"/>
    <p:sldId id="284" r:id="rId22"/>
    <p:sldId id="285" r:id="rId23"/>
    <p:sldId id="266" r:id="rId24"/>
    <p:sldId id="289" r:id="rId25"/>
    <p:sldId id="267" r:id="rId26"/>
    <p:sldId id="277" r:id="rId27"/>
    <p:sldId id="281" r:id="rId28"/>
    <p:sldId id="282" r:id="rId29"/>
    <p:sldId id="283"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69" autoAdjust="0"/>
  </p:normalViewPr>
  <p:slideViewPr>
    <p:cSldViewPr>
      <p:cViewPr>
        <p:scale>
          <a:sx n="100" d="100"/>
          <a:sy n="100" d="100"/>
        </p:scale>
        <p:origin x="-2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2130425"/>
            <a:ext cx="7315224"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714480" y="3857628"/>
            <a:ext cx="6400800" cy="1752600"/>
          </a:xfrm>
        </p:spPr>
        <p:txBody>
          <a:bodyPr/>
          <a:lstStyle>
            <a:lvl1pPr marL="0" indent="0" algn="ctr">
              <a:buNone/>
              <a:defRPr>
                <a:solidFill>
                  <a:srgbClr val="C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28662" y="274638"/>
            <a:ext cx="554833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71537" y="4406900"/>
            <a:ext cx="7423175"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71537" y="2906713"/>
            <a:ext cx="742317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76867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1000100" y="1571612"/>
            <a:ext cx="36385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5000628" y="1600200"/>
            <a:ext cx="36861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63BFBD-7148-4DA3-8AC9-D5D7C51A748E}" type="datetimeFigureOut">
              <a:rPr lang="en-US" smtClean="0"/>
              <a:pPr/>
              <a:t>11/4/2011</a:t>
            </a:fld>
            <a:endParaRPr lang="en-GB"/>
          </a:p>
        </p:txBody>
      </p:sp>
      <p:sp>
        <p:nvSpPr>
          <p:cNvPr id="7" name="Slide Number Placeholder 6"/>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857224" y="1503354"/>
            <a:ext cx="385447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57224" y="2143116"/>
            <a:ext cx="385447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857752" y="1535113"/>
            <a:ext cx="38290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57752" y="2174875"/>
            <a:ext cx="38290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fld id="{6063BFBD-7148-4DA3-8AC9-D5D7C51A748E}" type="datetimeFigureOut">
              <a:rPr lang="en-US" smtClean="0"/>
              <a:pPr/>
              <a:t>11/4/2011</a:t>
            </a:fld>
            <a:endParaRPr lang="en-GB"/>
          </a:p>
        </p:txBody>
      </p:sp>
      <p:sp>
        <p:nvSpPr>
          <p:cNvPr id="9" name="Slide Number Placeholder 8"/>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63BFBD-7148-4DA3-8AC9-D5D7C51A748E}" type="datetimeFigureOut">
              <a:rPr lang="en-US" smtClean="0"/>
              <a:pPr/>
              <a:t>11/4/2011</a:t>
            </a:fld>
            <a:endParaRPr lang="en-GB"/>
          </a:p>
        </p:txBody>
      </p:sp>
      <p:sp>
        <p:nvSpPr>
          <p:cNvPr id="5" name="Slide Number Placeholder 4"/>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3BFBD-7148-4DA3-8AC9-D5D7C51A748E}" type="datetimeFigureOut">
              <a:rPr lang="en-US" smtClean="0"/>
              <a:pPr/>
              <a:t>11/4/2011</a:t>
            </a:fld>
            <a:endParaRPr lang="en-GB"/>
          </a:p>
        </p:txBody>
      </p:sp>
      <p:sp>
        <p:nvSpPr>
          <p:cNvPr id="4" name="Slide Number Placeholder 3"/>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8662" y="285728"/>
            <a:ext cx="2865437"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57620" y="273050"/>
            <a:ext cx="482918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928662" y="1428736"/>
            <a:ext cx="286543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3BFBD-7148-4DA3-8AC9-D5D7C51A748E}" type="datetimeFigureOut">
              <a:rPr lang="en-US" smtClean="0"/>
              <a:pPr/>
              <a:t>11/4/2011</a:t>
            </a:fld>
            <a:endParaRPr lang="en-GB"/>
          </a:p>
        </p:txBody>
      </p:sp>
      <p:sp>
        <p:nvSpPr>
          <p:cNvPr id="7" name="Slide Number Placeholder 6"/>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63BFBD-7148-4DA3-8AC9-D5D7C51A748E}" type="datetimeFigureOut">
              <a:rPr lang="en-US" smtClean="0"/>
              <a:pPr/>
              <a:t>11/4/2011</a:t>
            </a:fld>
            <a:endParaRPr lang="en-GB"/>
          </a:p>
        </p:txBody>
      </p:sp>
      <p:sp>
        <p:nvSpPr>
          <p:cNvPr id="7" name="Slide Number Placeholder 6"/>
          <p:cNvSpPr>
            <a:spLocks noGrp="1"/>
          </p:cNvSpPr>
          <p:nvPr>
            <p:ph type="sldNum" sz="quarter" idx="12"/>
          </p:nvPr>
        </p:nvSpPr>
        <p:spPr/>
        <p:txBody>
          <a:bodyPr/>
          <a:lstStyle/>
          <a:p>
            <a:fld id="{975DDEDA-A816-4679-9881-A8D9ADF2A8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8662" y="274638"/>
            <a:ext cx="7758138"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928662" y="1600200"/>
            <a:ext cx="7758138"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0" y="6357958"/>
            <a:ext cx="857224" cy="365125"/>
          </a:xfrm>
          <a:prstGeom prst="rect">
            <a:avLst/>
          </a:prstGeom>
        </p:spPr>
        <p:txBody>
          <a:bodyPr vert="horz" lIns="91440" tIns="45720" rIns="91440" bIns="45720" rtlCol="0" anchor="ctr"/>
          <a:lstStyle>
            <a:lvl1pPr algn="l">
              <a:defRPr sz="1200">
                <a:solidFill>
                  <a:schemeClr val="bg1"/>
                </a:solidFill>
              </a:defRPr>
            </a:lvl1pPr>
          </a:lstStyle>
          <a:p>
            <a:fld id="{6063BFBD-7148-4DA3-8AC9-D5D7C51A748E}" type="datetimeFigureOut">
              <a:rPr lang="en-US" smtClean="0"/>
              <a:pPr/>
              <a:t>11/4/2011</a:t>
            </a:fld>
            <a:endParaRPr lang="en-GB"/>
          </a:p>
        </p:txBody>
      </p:sp>
      <p:sp>
        <p:nvSpPr>
          <p:cNvPr id="6" name="Slide Number Placeholder 5"/>
          <p:cNvSpPr>
            <a:spLocks noGrp="1"/>
          </p:cNvSpPr>
          <p:nvPr>
            <p:ph type="sldNum" sz="quarter" idx="4"/>
          </p:nvPr>
        </p:nvSpPr>
        <p:spPr>
          <a:xfrm>
            <a:off x="7858148" y="6357958"/>
            <a:ext cx="1285852" cy="365125"/>
          </a:xfrm>
          <a:prstGeom prst="rect">
            <a:avLst/>
          </a:prstGeom>
        </p:spPr>
        <p:txBody>
          <a:bodyPr vert="horz" lIns="91440" tIns="45720" rIns="91440" bIns="45720" rtlCol="0" anchor="ctr"/>
          <a:lstStyle>
            <a:lvl1pPr algn="ctr">
              <a:defRPr sz="1200">
                <a:solidFill>
                  <a:schemeClr val="bg1"/>
                </a:solidFill>
              </a:defRPr>
            </a:lvl1pPr>
          </a:lstStyle>
          <a:p>
            <a:fld id="{975DDEDA-A816-4679-9881-A8D9ADF2A8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C000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Comparing Two Means</a:t>
            </a:r>
            <a:endParaRPr lang="en-GB" dirty="0"/>
          </a:p>
        </p:txBody>
      </p:sp>
      <p:sp>
        <p:nvSpPr>
          <p:cNvPr id="3" name="Subtitle 2"/>
          <p:cNvSpPr>
            <a:spLocks noGrp="1"/>
          </p:cNvSpPr>
          <p:nvPr>
            <p:ph type="subTitle" idx="1"/>
          </p:nvPr>
        </p:nvSpPr>
        <p:spPr/>
        <p:txBody>
          <a:bodyPr/>
          <a:lstStyle/>
          <a:p>
            <a:r>
              <a:rPr lang="en-GB" dirty="0" err="1" smtClean="0"/>
              <a:t>Prof.</a:t>
            </a:r>
            <a:r>
              <a:rPr lang="en-GB" dirty="0" smtClean="0"/>
              <a:t> Andy Field</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Output from a Regression</a:t>
            </a:r>
            <a:endParaRPr lang="en-GB" dirty="0"/>
          </a:p>
        </p:txBody>
      </p:sp>
      <p:pic>
        <p:nvPicPr>
          <p:cNvPr id="4" name="Picture 3" descr="Screen shot 2011-08-02 at 14.17.54.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85013" y="1556792"/>
            <a:ext cx="8558987" cy="452650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Assumptions of the </a:t>
            </a:r>
            <a:r>
              <a:rPr lang="en-GB" i="1" dirty="0" smtClean="0"/>
              <a:t>t</a:t>
            </a:r>
            <a:r>
              <a:rPr lang="en-GB" dirty="0" smtClean="0"/>
              <a:t>-test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Both the independent </a:t>
            </a:r>
            <a:r>
              <a:rPr lang="en-GB" i="1" dirty="0" smtClean="0"/>
              <a:t>t</a:t>
            </a:r>
            <a:r>
              <a:rPr lang="en-GB" dirty="0" smtClean="0"/>
              <a:t>-test and the dependent </a:t>
            </a:r>
            <a:r>
              <a:rPr lang="en-GB" i="1" dirty="0" smtClean="0"/>
              <a:t>t</a:t>
            </a:r>
            <a:r>
              <a:rPr lang="en-GB" dirty="0" smtClean="0"/>
              <a:t>-test are </a:t>
            </a:r>
            <a:r>
              <a:rPr lang="en-GB" i="1" dirty="0" smtClean="0"/>
              <a:t>parametric tests</a:t>
            </a:r>
            <a:r>
              <a:rPr lang="en-GB" dirty="0" smtClean="0"/>
              <a:t> based on the normal distribution. Therefore, they assume:</a:t>
            </a:r>
          </a:p>
          <a:p>
            <a:pPr lvl="1"/>
            <a:r>
              <a:rPr lang="en-GB" dirty="0" smtClean="0"/>
              <a:t>The sampling distribution is normally distributed. In the dependent </a:t>
            </a:r>
            <a:r>
              <a:rPr lang="en-GB" i="1" dirty="0" err="1" smtClean="0"/>
              <a:t>t­</a:t>
            </a:r>
            <a:r>
              <a:rPr lang="en-GB" dirty="0" err="1" smtClean="0"/>
              <a:t>test</a:t>
            </a:r>
            <a:r>
              <a:rPr lang="en-GB" dirty="0" smtClean="0"/>
              <a:t> this means that the sampling distribution of the </a:t>
            </a:r>
            <a:r>
              <a:rPr lang="en-GB" i="1" dirty="0" smtClean="0"/>
              <a:t>differences</a:t>
            </a:r>
            <a:r>
              <a:rPr lang="en-GB" dirty="0" smtClean="0"/>
              <a:t> between scores should be normal, not the scores themselves.</a:t>
            </a:r>
          </a:p>
          <a:p>
            <a:pPr lvl="1"/>
            <a:r>
              <a:rPr lang="en-GB" dirty="0" smtClean="0"/>
              <a:t>Data are measured at least at the interval level.</a:t>
            </a:r>
          </a:p>
          <a:p>
            <a:r>
              <a:rPr lang="en-GB" dirty="0" smtClean="0"/>
              <a:t>The independent </a:t>
            </a:r>
            <a:r>
              <a:rPr lang="en-GB" i="1" dirty="0" smtClean="0"/>
              <a:t>t</a:t>
            </a:r>
            <a:r>
              <a:rPr lang="en-GB" dirty="0" smtClean="0"/>
              <a:t>-test, because it is used to test different groups of people, also assumes:</a:t>
            </a:r>
          </a:p>
          <a:p>
            <a:pPr lvl="1"/>
            <a:r>
              <a:rPr lang="en-GB" dirty="0" smtClean="0"/>
              <a:t>Variances in these populations are roughly equal (</a:t>
            </a:r>
            <a:r>
              <a:rPr lang="en-GB" i="1" dirty="0" smtClean="0"/>
              <a:t>homogeneity of variance</a:t>
            </a:r>
            <a:r>
              <a:rPr lang="en-GB" dirty="0" smtClean="0"/>
              <a:t>).</a:t>
            </a:r>
          </a:p>
          <a:p>
            <a:pPr lvl="1"/>
            <a:r>
              <a:rPr lang="en-GB" dirty="0" smtClean="0"/>
              <a:t>Scores in different treatment conditions are independent (because they come from different people).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Independent </a:t>
            </a:r>
            <a:r>
              <a:rPr lang="en-GB" i="1" dirty="0" smtClean="0"/>
              <a:t>t</a:t>
            </a:r>
            <a:r>
              <a:rPr lang="en-GB" dirty="0" smtClean="0"/>
              <a:t>-test</a:t>
            </a:r>
            <a:endParaRPr lang="en-GB" dirty="0"/>
          </a:p>
        </p:txBody>
      </p:sp>
      <p:pic>
        <p:nvPicPr>
          <p:cNvPr id="5" name="Picture 4"/>
          <p:cNvPicPr>
            <a:picLocks noChangeAspect="1"/>
          </p:cNvPicPr>
          <p:nvPr/>
        </p:nvPicPr>
        <p:blipFill>
          <a:blip r:embed="rId2" cstate="print"/>
          <a:srcRect/>
          <a:stretch>
            <a:fillRect/>
          </a:stretch>
        </p:blipFill>
        <p:spPr bwMode="auto">
          <a:xfrm>
            <a:off x="2571736" y="1214422"/>
            <a:ext cx="3871820" cy="3237095"/>
          </a:xfrm>
          <a:prstGeom prst="rect">
            <a:avLst/>
          </a:prstGeom>
          <a:noFill/>
          <a:ln w="9525">
            <a:noFill/>
            <a:miter lim="800000"/>
            <a:headEnd/>
            <a:tailEnd/>
          </a:ln>
        </p:spPr>
      </p:pic>
      <p:pic>
        <p:nvPicPr>
          <p:cNvPr id="6" name="Picture 5"/>
          <p:cNvPicPr>
            <a:picLocks noChangeAspect="1"/>
          </p:cNvPicPr>
          <p:nvPr/>
        </p:nvPicPr>
        <p:blipFill>
          <a:blip r:embed="rId3" cstate="print"/>
          <a:srcRect/>
          <a:stretch>
            <a:fillRect/>
          </a:stretch>
        </p:blipFill>
        <p:spPr bwMode="auto">
          <a:xfrm>
            <a:off x="1928794" y="4572008"/>
            <a:ext cx="5788688" cy="157411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Is arachnophobia (fear of spiders) specific to real spiders or is a picture enough?</a:t>
            </a:r>
          </a:p>
          <a:p>
            <a:r>
              <a:rPr lang="en-GB" dirty="0" smtClean="0"/>
              <a:t>Participants</a:t>
            </a:r>
          </a:p>
          <a:p>
            <a:pPr lvl="1"/>
            <a:r>
              <a:rPr lang="en-GB" dirty="0" smtClean="0"/>
              <a:t>24 </a:t>
            </a:r>
            <a:r>
              <a:rPr lang="en-GB" dirty="0" err="1" smtClean="0"/>
              <a:t>arachnophobic</a:t>
            </a:r>
            <a:r>
              <a:rPr lang="en-GB" dirty="0" smtClean="0"/>
              <a:t> individuals</a:t>
            </a:r>
          </a:p>
          <a:p>
            <a:r>
              <a:rPr lang="en-GB" dirty="0" smtClean="0"/>
              <a:t>Manipulation</a:t>
            </a:r>
          </a:p>
          <a:p>
            <a:pPr lvl="1"/>
            <a:r>
              <a:rPr lang="en-GB" dirty="0" smtClean="0"/>
              <a:t>12 participants were exposed to a real spider</a:t>
            </a:r>
          </a:p>
          <a:p>
            <a:pPr lvl="1"/>
            <a:r>
              <a:rPr lang="en-GB" dirty="0" smtClean="0"/>
              <a:t>12 were exposed to a picture of the same spider</a:t>
            </a:r>
          </a:p>
          <a:p>
            <a:r>
              <a:rPr lang="en-GB" dirty="0" smtClean="0"/>
              <a:t>Outcome</a:t>
            </a:r>
          </a:p>
          <a:p>
            <a:pPr lvl="1"/>
            <a:r>
              <a:rPr lang="en-GB" dirty="0" smtClean="0"/>
              <a:t>Anxiety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smtClean="0"/>
              <a:t>Independent </a:t>
            </a:r>
            <a:r>
              <a:rPr lang="en-GB" i="1" dirty="0"/>
              <a:t>t</a:t>
            </a:r>
            <a:r>
              <a:rPr lang="en-GB" dirty="0"/>
              <a:t>-test </a:t>
            </a:r>
            <a:r>
              <a:rPr lang="en-GB" dirty="0" smtClean="0"/>
              <a:t>Using </a:t>
            </a:r>
            <a:br>
              <a:rPr lang="en-GB" dirty="0" smtClean="0"/>
            </a:br>
            <a:r>
              <a:rPr lang="en-GB" dirty="0" smtClean="0"/>
              <a:t>R Commander </a:t>
            </a:r>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tretch>
            <a:fillRect/>
          </a:stretch>
        </p:blipFill>
        <p:spPr>
          <a:xfrm>
            <a:off x="1619672" y="1628800"/>
            <a:ext cx="7344815" cy="4320480"/>
          </a:xfrm>
          <a:prstGeom prst="rect">
            <a:avLst/>
          </a:prstGeom>
        </p:spPr>
      </p:pic>
    </p:spTree>
    <p:extLst>
      <p:ext uri="{BB962C8B-B14F-4D97-AF65-F5344CB8AC3E}">
        <p14:creationId xmlns="" xmlns:p14="http://schemas.microsoft.com/office/powerpoint/2010/main" val="216977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smtClean="0"/>
              <a:t>Independent </a:t>
            </a:r>
            <a:r>
              <a:rPr lang="en-GB" i="1" dirty="0"/>
              <a:t>t</a:t>
            </a:r>
            <a:r>
              <a:rPr lang="en-GB" dirty="0"/>
              <a:t>-test </a:t>
            </a:r>
            <a:r>
              <a:rPr lang="en-GB" dirty="0" smtClean="0"/>
              <a:t>Using </a:t>
            </a:r>
            <a:r>
              <a:rPr lang="en-GB" b="1" dirty="0"/>
              <a:t>R</a:t>
            </a:r>
            <a:r>
              <a:rPr lang="en-GB" dirty="0"/>
              <a:t> </a:t>
            </a:r>
            <a:endParaRPr lang="en-US" dirty="0"/>
          </a:p>
        </p:txBody>
      </p:sp>
      <p:sp>
        <p:nvSpPr>
          <p:cNvPr id="3" name="Content Placeholder 2"/>
          <p:cNvSpPr>
            <a:spLocks noGrp="1"/>
          </p:cNvSpPr>
          <p:nvPr>
            <p:ph idx="1"/>
          </p:nvPr>
        </p:nvSpPr>
        <p:spPr/>
        <p:txBody>
          <a:bodyPr>
            <a:normAutofit fontScale="70000" lnSpcReduction="20000"/>
          </a:bodyPr>
          <a:lstStyle/>
          <a:p>
            <a:r>
              <a:rPr lang="en-GB" dirty="0"/>
              <a:t>To do a </a:t>
            </a:r>
            <a:r>
              <a:rPr lang="en-GB" i="1" dirty="0"/>
              <a:t>t</a:t>
            </a:r>
            <a:r>
              <a:rPr lang="en-GB" dirty="0"/>
              <a:t>-test we use the function </a:t>
            </a:r>
            <a:r>
              <a:rPr lang="en-GB" i="1" dirty="0" err="1"/>
              <a:t>t.test</a:t>
            </a:r>
            <a:r>
              <a:rPr lang="en-GB" i="1" dirty="0"/>
              <a:t>()</a:t>
            </a:r>
            <a:r>
              <a:rPr lang="en-GB" dirty="0"/>
              <a:t>. </a:t>
            </a:r>
            <a:endParaRPr lang="en-GB" dirty="0" smtClean="0"/>
          </a:p>
          <a:p>
            <a:r>
              <a:rPr lang="en-GB" dirty="0" smtClean="0"/>
              <a:t>If </a:t>
            </a:r>
            <a:r>
              <a:rPr lang="en-GB" dirty="0"/>
              <a:t>you have the data for different groups stored in a single </a:t>
            </a:r>
            <a:r>
              <a:rPr lang="en-GB" dirty="0" smtClean="0"/>
              <a:t>column:</a:t>
            </a:r>
            <a:endParaRPr lang="en-GB" dirty="0"/>
          </a:p>
          <a:p>
            <a:pPr marL="857250" lvl="1" indent="-457200"/>
            <a:r>
              <a:rPr lang="en-GB" dirty="0" err="1"/>
              <a:t>newModel</a:t>
            </a:r>
            <a:r>
              <a:rPr lang="en-GB" dirty="0"/>
              <a:t>&lt;-</a:t>
            </a:r>
            <a:r>
              <a:rPr lang="en-GB" dirty="0" err="1"/>
              <a:t>t.test</a:t>
            </a:r>
            <a:r>
              <a:rPr lang="en-GB" dirty="0"/>
              <a:t>(outcome ~ predictor, data = </a:t>
            </a:r>
            <a:r>
              <a:rPr lang="en-GB" dirty="0" err="1"/>
              <a:t>dataFrame</a:t>
            </a:r>
            <a:r>
              <a:rPr lang="en-GB" dirty="0"/>
              <a:t>, paired = FALSE/TRUE</a:t>
            </a:r>
            <a:r>
              <a:rPr lang="en-GB" dirty="0" smtClean="0"/>
              <a:t>)</a:t>
            </a:r>
          </a:p>
          <a:p>
            <a:pPr marL="857250" lvl="1" indent="-457200"/>
            <a:endParaRPr lang="en-GB" dirty="0" smtClean="0"/>
          </a:p>
          <a:p>
            <a:pPr marL="857250" lvl="1" indent="-457200"/>
            <a:r>
              <a:rPr lang="en-GB" dirty="0" err="1"/>
              <a:t>ind.t.test</a:t>
            </a:r>
            <a:r>
              <a:rPr lang="en-GB" dirty="0"/>
              <a:t>&lt;-</a:t>
            </a:r>
            <a:r>
              <a:rPr lang="en-GB" dirty="0" err="1"/>
              <a:t>t.test</a:t>
            </a:r>
            <a:r>
              <a:rPr lang="en-GB" dirty="0"/>
              <a:t>(Anxiety ~ Group, data = </a:t>
            </a:r>
            <a:r>
              <a:rPr lang="en-GB" dirty="0" err="1"/>
              <a:t>spiderLong</a:t>
            </a:r>
            <a:r>
              <a:rPr lang="en-GB" dirty="0"/>
              <a:t>)</a:t>
            </a:r>
          </a:p>
          <a:p>
            <a:pPr marL="857250" lvl="1" indent="-457200"/>
            <a:endParaRPr lang="en-GB" dirty="0" smtClean="0"/>
          </a:p>
          <a:p>
            <a:r>
              <a:rPr lang="en-GB" dirty="0"/>
              <a:t>I</a:t>
            </a:r>
            <a:r>
              <a:rPr lang="en-GB" dirty="0" smtClean="0"/>
              <a:t>f </a:t>
            </a:r>
            <a:r>
              <a:rPr lang="en-GB" dirty="0"/>
              <a:t>you have the data for different groups stored in two </a:t>
            </a:r>
            <a:r>
              <a:rPr lang="en-GB" dirty="0" smtClean="0"/>
              <a:t>columns:</a:t>
            </a:r>
            <a:endParaRPr lang="en-GB" dirty="0"/>
          </a:p>
          <a:p>
            <a:pPr marL="857250" lvl="1" indent="-457200"/>
            <a:r>
              <a:rPr lang="en-GB" dirty="0" err="1"/>
              <a:t>newModel</a:t>
            </a:r>
            <a:r>
              <a:rPr lang="en-GB" dirty="0"/>
              <a:t>&lt;-</a:t>
            </a:r>
            <a:r>
              <a:rPr lang="en-GB" dirty="0" err="1"/>
              <a:t>t.test</a:t>
            </a:r>
            <a:r>
              <a:rPr lang="en-GB" dirty="0"/>
              <a:t>(scores group 1, scores group 2, </a:t>
            </a:r>
            <a:r>
              <a:rPr lang="en-GB" dirty="0" smtClean="0"/>
              <a:t>paired= </a:t>
            </a:r>
            <a:r>
              <a:rPr lang="en-GB" dirty="0"/>
              <a:t>FALSE/TRUE</a:t>
            </a:r>
            <a:r>
              <a:rPr lang="en-GB" dirty="0" smtClean="0"/>
              <a:t>)</a:t>
            </a:r>
          </a:p>
          <a:p>
            <a:pPr marL="857250" lvl="1" indent="-457200"/>
            <a:endParaRPr lang="en-GB" dirty="0" smtClean="0"/>
          </a:p>
          <a:p>
            <a:pPr marL="857250" lvl="1" indent="-457200"/>
            <a:r>
              <a:rPr lang="en-GB" dirty="0" err="1"/>
              <a:t>ind.t.test</a:t>
            </a:r>
            <a:r>
              <a:rPr lang="en-GB" dirty="0"/>
              <a:t>&lt;-</a:t>
            </a:r>
            <a:r>
              <a:rPr lang="en-GB" dirty="0" err="1"/>
              <a:t>t.test</a:t>
            </a:r>
            <a:r>
              <a:rPr lang="en-GB" dirty="0"/>
              <a:t>(</a:t>
            </a:r>
            <a:r>
              <a:rPr lang="en-GB" dirty="0" err="1"/>
              <a:t>spiderWide$real</a:t>
            </a:r>
            <a:r>
              <a:rPr lang="en-GB" dirty="0"/>
              <a:t>, </a:t>
            </a:r>
            <a:r>
              <a:rPr lang="en-GB" dirty="0" err="1"/>
              <a:t>spiderWide$picture</a:t>
            </a:r>
            <a:r>
              <a:rPr lang="en-GB" dirty="0"/>
              <a:t>)</a:t>
            </a:r>
          </a:p>
          <a:p>
            <a:pPr marL="400050" lvl="1" indent="0">
              <a:buNone/>
            </a:pPr>
            <a:endParaRPr lang="en-GB" dirty="0"/>
          </a:p>
          <a:p>
            <a:endParaRPr lang="en-GB" dirty="0"/>
          </a:p>
          <a:p>
            <a:endParaRPr lang="en-US" dirty="0"/>
          </a:p>
        </p:txBody>
      </p:sp>
    </p:spTree>
    <p:extLst>
      <p:ext uri="{BB962C8B-B14F-4D97-AF65-F5344CB8AC3E}">
        <p14:creationId xmlns="" xmlns:p14="http://schemas.microsoft.com/office/powerpoint/2010/main" val="2842514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Output from the </a:t>
            </a:r>
            <a:r>
              <a:rPr lang="en-GB" dirty="0" smtClean="0"/>
              <a:t>Independent </a:t>
            </a:r>
            <a:r>
              <a:rPr lang="en-GB" i="1" dirty="0"/>
              <a:t>t</a:t>
            </a:r>
            <a:r>
              <a:rPr lang="en-GB" dirty="0"/>
              <a:t>-test </a:t>
            </a:r>
            <a:endParaRPr lang="en-US" dirty="0"/>
          </a:p>
        </p:txBody>
      </p:sp>
      <p:pic>
        <p:nvPicPr>
          <p:cNvPr id="5" name="Picture 4" descr="Screen shot 2011-08-02 at 14.02.44.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2060848"/>
            <a:ext cx="8184910" cy="3168352"/>
          </a:xfrm>
          <a:prstGeom prst="rect">
            <a:avLst/>
          </a:prstGeom>
        </p:spPr>
      </p:pic>
    </p:spTree>
    <p:extLst>
      <p:ext uri="{BB962C8B-B14F-4D97-AF65-F5344CB8AC3E}">
        <p14:creationId xmlns="" xmlns:p14="http://schemas.microsoft.com/office/powerpoint/2010/main" val="2245109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Calculating an Effect Size</a:t>
            </a:r>
            <a:endParaRPr lang="en-GB" dirty="0"/>
          </a:p>
        </p:txBody>
      </p:sp>
      <p:pic>
        <p:nvPicPr>
          <p:cNvPr id="4" name="Picture 3"/>
          <p:cNvPicPr>
            <a:picLocks noChangeAspect="1"/>
          </p:cNvPicPr>
          <p:nvPr/>
        </p:nvPicPr>
        <p:blipFill>
          <a:blip r:embed="rId2" cstate="print"/>
          <a:srcRect/>
          <a:stretch>
            <a:fillRect/>
          </a:stretch>
        </p:blipFill>
        <p:spPr bwMode="auto">
          <a:xfrm>
            <a:off x="3286116" y="1428736"/>
            <a:ext cx="2170758" cy="1371006"/>
          </a:xfrm>
          <a:prstGeom prst="rect">
            <a:avLst/>
          </a:prstGeom>
          <a:noFill/>
          <a:ln w="9525">
            <a:noFill/>
            <a:miter lim="800000"/>
            <a:headEnd/>
            <a:tailEnd/>
          </a:ln>
        </p:spPr>
      </p:pic>
      <p:grpSp>
        <p:nvGrpSpPr>
          <p:cNvPr id="41988" name="Group 4"/>
          <p:cNvGrpSpPr>
            <a:grpSpLocks noChangeAspect="1"/>
          </p:cNvGrpSpPr>
          <p:nvPr/>
        </p:nvGrpSpPr>
        <p:grpSpPr bwMode="auto">
          <a:xfrm>
            <a:off x="2857500" y="3714751"/>
            <a:ext cx="3175000" cy="2960688"/>
            <a:chOff x="1800" y="2340"/>
            <a:chExt cx="2000" cy="1865"/>
          </a:xfrm>
        </p:grpSpPr>
        <p:sp>
          <p:nvSpPr>
            <p:cNvPr id="41987" name="AutoShape 3"/>
            <p:cNvSpPr>
              <a:spLocks noChangeAspect="1" noChangeArrowheads="1" noTextEdit="1"/>
            </p:cNvSpPr>
            <p:nvPr/>
          </p:nvSpPr>
          <p:spPr bwMode="auto">
            <a:xfrm>
              <a:off x="1800" y="2340"/>
              <a:ext cx="1992" cy="1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989" name="Line 5"/>
            <p:cNvSpPr>
              <a:spLocks noChangeShapeType="1"/>
            </p:cNvSpPr>
            <p:nvPr/>
          </p:nvSpPr>
          <p:spPr bwMode="auto">
            <a:xfrm>
              <a:off x="2365" y="2775"/>
              <a:ext cx="1348" cy="1"/>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0" name="Line 6"/>
            <p:cNvSpPr>
              <a:spLocks noChangeShapeType="1"/>
            </p:cNvSpPr>
            <p:nvPr/>
          </p:nvSpPr>
          <p:spPr bwMode="auto">
            <a:xfrm flipV="1">
              <a:off x="2208" y="2805"/>
              <a:ext cx="30" cy="18"/>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1" name="Line 7"/>
            <p:cNvSpPr>
              <a:spLocks noChangeShapeType="1"/>
            </p:cNvSpPr>
            <p:nvPr/>
          </p:nvSpPr>
          <p:spPr bwMode="auto">
            <a:xfrm>
              <a:off x="2238" y="2811"/>
              <a:ext cx="42" cy="239"/>
            </a:xfrm>
            <a:prstGeom prst="line">
              <a:avLst/>
            </a:prstGeom>
            <a:noFill/>
            <a:ln w="3810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2" name="Line 8"/>
            <p:cNvSpPr>
              <a:spLocks noChangeShapeType="1"/>
            </p:cNvSpPr>
            <p:nvPr/>
          </p:nvSpPr>
          <p:spPr bwMode="auto">
            <a:xfrm flipV="1">
              <a:off x="2286" y="2402"/>
              <a:ext cx="60" cy="648"/>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3" name="Line 9"/>
            <p:cNvSpPr>
              <a:spLocks noChangeShapeType="1"/>
            </p:cNvSpPr>
            <p:nvPr/>
          </p:nvSpPr>
          <p:spPr bwMode="auto">
            <a:xfrm>
              <a:off x="2346" y="2402"/>
              <a:ext cx="1391" cy="1"/>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4" name="Line 10"/>
            <p:cNvSpPr>
              <a:spLocks noChangeShapeType="1"/>
            </p:cNvSpPr>
            <p:nvPr/>
          </p:nvSpPr>
          <p:spPr bwMode="auto">
            <a:xfrm>
              <a:off x="2365" y="3504"/>
              <a:ext cx="696" cy="1"/>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5" name="Line 11"/>
            <p:cNvSpPr>
              <a:spLocks noChangeShapeType="1"/>
            </p:cNvSpPr>
            <p:nvPr/>
          </p:nvSpPr>
          <p:spPr bwMode="auto">
            <a:xfrm flipV="1">
              <a:off x="2208" y="3548"/>
              <a:ext cx="30" cy="18"/>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6" name="Line 12"/>
            <p:cNvSpPr>
              <a:spLocks noChangeShapeType="1"/>
            </p:cNvSpPr>
            <p:nvPr/>
          </p:nvSpPr>
          <p:spPr bwMode="auto">
            <a:xfrm>
              <a:off x="2238" y="3554"/>
              <a:ext cx="42" cy="212"/>
            </a:xfrm>
            <a:prstGeom prst="line">
              <a:avLst/>
            </a:prstGeom>
            <a:noFill/>
            <a:ln w="3810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7" name="Line 13"/>
            <p:cNvSpPr>
              <a:spLocks noChangeShapeType="1"/>
            </p:cNvSpPr>
            <p:nvPr/>
          </p:nvSpPr>
          <p:spPr bwMode="auto">
            <a:xfrm flipV="1">
              <a:off x="2286" y="3188"/>
              <a:ext cx="60" cy="578"/>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8" name="Line 14"/>
            <p:cNvSpPr>
              <a:spLocks noChangeShapeType="1"/>
            </p:cNvSpPr>
            <p:nvPr/>
          </p:nvSpPr>
          <p:spPr bwMode="auto">
            <a:xfrm>
              <a:off x="2346" y="3188"/>
              <a:ext cx="739" cy="1"/>
            </a:xfrm>
            <a:prstGeom prst="line">
              <a:avLst/>
            </a:pr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1999" name="Rectangle 15"/>
            <p:cNvSpPr>
              <a:spLocks noChangeArrowheads="1"/>
            </p:cNvSpPr>
            <p:nvPr/>
          </p:nvSpPr>
          <p:spPr bwMode="auto">
            <a:xfrm>
              <a:off x="2375" y="3840"/>
              <a:ext cx="34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34</a:t>
              </a:r>
              <a:endParaRPr kumimoji="0" lang="en-US" sz="1800" b="0" i="0" u="none" strike="noStrike" cap="none" normalizeH="0" baseline="0" smtClean="0">
                <a:ln>
                  <a:noFill/>
                </a:ln>
                <a:solidFill>
                  <a:schemeClr val="tx1"/>
                </a:solidFill>
                <a:effectLst/>
                <a:latin typeface="Arial" pitchFamily="34" charset="0"/>
              </a:endParaRPr>
            </a:p>
          </p:txBody>
        </p:sp>
        <p:sp>
          <p:nvSpPr>
            <p:cNvPr id="42000" name="Rectangle 16"/>
            <p:cNvSpPr>
              <a:spLocks noChangeArrowheads="1"/>
            </p:cNvSpPr>
            <p:nvPr/>
          </p:nvSpPr>
          <p:spPr bwMode="auto">
            <a:xfrm>
              <a:off x="2315" y="3840"/>
              <a:ext cx="1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01" name="Rectangle 17"/>
            <p:cNvSpPr>
              <a:spLocks noChangeArrowheads="1"/>
            </p:cNvSpPr>
            <p:nvPr/>
          </p:nvSpPr>
          <p:spPr bwMode="auto">
            <a:xfrm>
              <a:off x="2195" y="3840"/>
              <a:ext cx="22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0</a:t>
              </a:r>
              <a:endParaRPr kumimoji="0" lang="en-US" sz="1800" b="0" i="0" u="none" strike="noStrike" cap="none" normalizeH="0" baseline="0" smtClean="0">
                <a:ln>
                  <a:noFill/>
                </a:ln>
                <a:solidFill>
                  <a:schemeClr val="tx1"/>
                </a:solidFill>
                <a:effectLst/>
                <a:latin typeface="Arial" pitchFamily="34" charset="0"/>
              </a:endParaRPr>
            </a:p>
          </p:txBody>
        </p:sp>
        <p:sp>
          <p:nvSpPr>
            <p:cNvPr id="42002" name="Rectangle 18"/>
            <p:cNvSpPr>
              <a:spLocks noChangeArrowheads="1"/>
            </p:cNvSpPr>
            <p:nvPr/>
          </p:nvSpPr>
          <p:spPr bwMode="auto">
            <a:xfrm>
              <a:off x="2685" y="3520"/>
              <a:ext cx="4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826</a:t>
              </a:r>
              <a:endParaRPr kumimoji="0" lang="en-US" sz="1800" b="0" i="0" u="none" strike="noStrike" cap="none" normalizeH="0" baseline="0" smtClean="0">
                <a:ln>
                  <a:noFill/>
                </a:ln>
                <a:solidFill>
                  <a:schemeClr val="tx1"/>
                </a:solidFill>
                <a:effectLst/>
                <a:latin typeface="Arial" pitchFamily="34" charset="0"/>
              </a:endParaRPr>
            </a:p>
          </p:txBody>
        </p:sp>
        <p:sp>
          <p:nvSpPr>
            <p:cNvPr id="42003" name="Rectangle 19"/>
            <p:cNvSpPr>
              <a:spLocks noChangeArrowheads="1"/>
            </p:cNvSpPr>
            <p:nvPr/>
          </p:nvSpPr>
          <p:spPr bwMode="auto">
            <a:xfrm>
              <a:off x="2625" y="3520"/>
              <a:ext cx="1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04" name="Rectangle 20"/>
            <p:cNvSpPr>
              <a:spLocks noChangeArrowheads="1"/>
            </p:cNvSpPr>
            <p:nvPr/>
          </p:nvSpPr>
          <p:spPr bwMode="auto">
            <a:xfrm>
              <a:off x="2385" y="3520"/>
              <a:ext cx="34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24</a:t>
              </a:r>
              <a:endParaRPr kumimoji="0" lang="en-US" sz="1800" b="0" i="0" u="none" strike="noStrike" cap="none" normalizeH="0" baseline="0" smtClean="0">
                <a:ln>
                  <a:noFill/>
                </a:ln>
                <a:solidFill>
                  <a:schemeClr val="tx1"/>
                </a:solidFill>
                <a:effectLst/>
                <a:latin typeface="Arial" pitchFamily="34" charset="0"/>
              </a:endParaRPr>
            </a:p>
          </p:txBody>
        </p:sp>
        <p:sp>
          <p:nvSpPr>
            <p:cNvPr id="42005" name="Rectangle 21"/>
            <p:cNvSpPr>
              <a:spLocks noChangeArrowheads="1"/>
            </p:cNvSpPr>
            <p:nvPr/>
          </p:nvSpPr>
          <p:spPr bwMode="auto">
            <a:xfrm>
              <a:off x="2625" y="3184"/>
              <a:ext cx="4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826</a:t>
              </a:r>
              <a:endParaRPr kumimoji="0" lang="en-US" sz="1800" b="0" i="0" u="none" strike="noStrike" cap="none" normalizeH="0" baseline="0" smtClean="0">
                <a:ln>
                  <a:noFill/>
                </a:ln>
                <a:solidFill>
                  <a:schemeClr val="tx1"/>
                </a:solidFill>
                <a:effectLst/>
                <a:latin typeface="Arial" pitchFamily="34" charset="0"/>
              </a:endParaRPr>
            </a:p>
          </p:txBody>
        </p:sp>
        <p:sp>
          <p:nvSpPr>
            <p:cNvPr id="42006" name="Rectangle 22"/>
            <p:cNvSpPr>
              <a:spLocks noChangeArrowheads="1"/>
            </p:cNvSpPr>
            <p:nvPr/>
          </p:nvSpPr>
          <p:spPr bwMode="auto">
            <a:xfrm>
              <a:off x="2565" y="3184"/>
              <a:ext cx="1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07" name="Rectangle 23"/>
            <p:cNvSpPr>
              <a:spLocks noChangeArrowheads="1"/>
            </p:cNvSpPr>
            <p:nvPr/>
          </p:nvSpPr>
          <p:spPr bwMode="auto">
            <a:xfrm>
              <a:off x="2445" y="3184"/>
              <a:ext cx="22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2</a:t>
              </a:r>
              <a:endParaRPr kumimoji="0" lang="en-US" sz="1800" b="0" i="0" u="none" strike="noStrike" cap="none" normalizeH="0" baseline="0" smtClean="0">
                <a:ln>
                  <a:noFill/>
                </a:ln>
                <a:solidFill>
                  <a:schemeClr val="tx1"/>
                </a:solidFill>
                <a:effectLst/>
                <a:latin typeface="Arial" pitchFamily="34" charset="0"/>
              </a:endParaRPr>
            </a:p>
          </p:txBody>
        </p:sp>
        <p:sp>
          <p:nvSpPr>
            <p:cNvPr id="42008" name="Rectangle 24"/>
            <p:cNvSpPr>
              <a:spLocks noChangeArrowheads="1"/>
            </p:cNvSpPr>
            <p:nvPr/>
          </p:nvSpPr>
          <p:spPr bwMode="auto">
            <a:xfrm>
              <a:off x="3453" y="2804"/>
              <a:ext cx="34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22</a:t>
              </a:r>
              <a:endParaRPr kumimoji="0" lang="en-US" sz="1800" b="0" i="0" u="none" strike="noStrike" cap="none" normalizeH="0" baseline="0" smtClean="0">
                <a:ln>
                  <a:noFill/>
                </a:ln>
                <a:solidFill>
                  <a:schemeClr val="tx1"/>
                </a:solidFill>
                <a:effectLst/>
                <a:latin typeface="Arial" pitchFamily="34" charset="0"/>
              </a:endParaRPr>
            </a:p>
          </p:txBody>
        </p:sp>
        <p:sp>
          <p:nvSpPr>
            <p:cNvPr id="42009" name="Rectangle 25"/>
            <p:cNvSpPr>
              <a:spLocks noChangeArrowheads="1"/>
            </p:cNvSpPr>
            <p:nvPr/>
          </p:nvSpPr>
          <p:spPr bwMode="auto">
            <a:xfrm>
              <a:off x="2741" y="2804"/>
              <a:ext cx="444" cy="2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000000"/>
                  </a:solidFill>
                  <a:effectLst/>
                  <a:latin typeface="Book Antiqua" pitchFamily="18" charset="0"/>
                </a:rPr>
                <a:t>681)</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10" name="Rectangle 26"/>
            <p:cNvSpPr>
              <a:spLocks noChangeArrowheads="1"/>
            </p:cNvSpPr>
            <p:nvPr/>
          </p:nvSpPr>
          <p:spPr bwMode="auto">
            <a:xfrm>
              <a:off x="2681" y="2804"/>
              <a:ext cx="1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11" name="Rectangle 27"/>
            <p:cNvSpPr>
              <a:spLocks noChangeArrowheads="1"/>
            </p:cNvSpPr>
            <p:nvPr/>
          </p:nvSpPr>
          <p:spPr bwMode="auto">
            <a:xfrm>
              <a:off x="2561" y="2804"/>
              <a:ext cx="22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1</a:t>
              </a:r>
              <a:endParaRPr kumimoji="0" lang="en-US" sz="1800" b="0" i="0" u="none" strike="noStrike" cap="none" normalizeH="0" baseline="0" smtClean="0">
                <a:ln>
                  <a:noFill/>
                </a:ln>
                <a:solidFill>
                  <a:schemeClr val="tx1"/>
                </a:solidFill>
                <a:effectLst/>
                <a:latin typeface="Arial" pitchFamily="34" charset="0"/>
              </a:endParaRPr>
            </a:p>
          </p:txBody>
        </p:sp>
        <p:sp>
          <p:nvSpPr>
            <p:cNvPr id="42012" name="Rectangle 28"/>
            <p:cNvSpPr>
              <a:spLocks noChangeArrowheads="1"/>
            </p:cNvSpPr>
            <p:nvPr/>
          </p:nvSpPr>
          <p:spPr bwMode="auto">
            <a:xfrm>
              <a:off x="2979" y="2455"/>
              <a:ext cx="444" cy="2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000000"/>
                  </a:solidFill>
                  <a:effectLst/>
                  <a:latin typeface="Book Antiqua" pitchFamily="18" charset="0"/>
                </a:rPr>
                <a:t>681)</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13" name="Rectangle 29"/>
            <p:cNvSpPr>
              <a:spLocks noChangeArrowheads="1"/>
            </p:cNvSpPr>
            <p:nvPr/>
          </p:nvSpPr>
          <p:spPr bwMode="auto">
            <a:xfrm>
              <a:off x="2919" y="2455"/>
              <a:ext cx="16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Book Antiqua" pitchFamily="18"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14" name="Rectangle 30"/>
            <p:cNvSpPr>
              <a:spLocks noChangeArrowheads="1"/>
            </p:cNvSpPr>
            <p:nvPr/>
          </p:nvSpPr>
          <p:spPr bwMode="auto">
            <a:xfrm>
              <a:off x="2799" y="2455"/>
              <a:ext cx="227" cy="3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000000"/>
                  </a:solidFill>
                  <a:effectLst/>
                  <a:latin typeface="Book Antiqua" pitchFamily="18" charset="0"/>
                </a:rPr>
                <a:t>1</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15" name="Rectangle 31"/>
            <p:cNvSpPr>
              <a:spLocks noChangeArrowheads="1"/>
            </p:cNvSpPr>
            <p:nvPr/>
          </p:nvSpPr>
          <p:spPr bwMode="auto">
            <a:xfrm>
              <a:off x="3108" y="2765"/>
              <a:ext cx="170" cy="20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dirty="0" smtClean="0">
                  <a:ln>
                    <a:noFill/>
                  </a:ln>
                  <a:solidFill>
                    <a:srgbClr val="000000"/>
                  </a:solidFill>
                  <a:effectLst/>
                  <a:latin typeface="Book Antiqua" pitchFamily="18" charset="0"/>
                </a:rPr>
                <a:t> </a:t>
              </a:r>
              <a:r>
                <a:rPr kumimoji="0" lang="en-US" sz="2100" b="0" i="0" u="none" strike="noStrike" cap="none" normalizeH="0" dirty="0" smtClean="0">
                  <a:ln>
                    <a:noFill/>
                  </a:ln>
                  <a:solidFill>
                    <a:srgbClr val="000000"/>
                  </a:solidFill>
                  <a:effectLst/>
                  <a:latin typeface="Book Antiqua" pitchFamily="18" charset="0"/>
                </a:rPr>
                <a:t> </a:t>
              </a:r>
              <a:r>
                <a:rPr kumimoji="0" lang="en-US" sz="2100" b="0" i="0" u="none" strike="noStrike" cap="none" normalizeH="0" baseline="0" dirty="0" smtClean="0">
                  <a:ln>
                    <a:noFill/>
                  </a:ln>
                  <a:solidFill>
                    <a:srgbClr val="000000"/>
                  </a:solidFill>
                  <a:effectLst/>
                  <a:latin typeface="Book Antiqua" pitchFamily="18" charset="0"/>
                </a:rPr>
                <a:t>2</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16" name="Rectangle 32"/>
            <p:cNvSpPr>
              <a:spLocks noChangeArrowheads="1"/>
            </p:cNvSpPr>
            <p:nvPr/>
          </p:nvSpPr>
          <p:spPr bwMode="auto">
            <a:xfrm>
              <a:off x="3346" y="2416"/>
              <a:ext cx="170" cy="20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dirty="0" smtClean="0">
                  <a:ln>
                    <a:noFill/>
                  </a:ln>
                  <a:solidFill>
                    <a:srgbClr val="000000"/>
                  </a:solidFill>
                  <a:effectLst/>
                  <a:latin typeface="Book Antiqua" pitchFamily="18" charset="0"/>
                </a:rPr>
                <a:t> </a:t>
              </a:r>
              <a:r>
                <a:rPr kumimoji="0" lang="en-US" sz="2100" b="0" i="0" u="none" strike="noStrike" cap="none" normalizeH="0" dirty="0" smtClean="0">
                  <a:ln>
                    <a:noFill/>
                  </a:ln>
                  <a:solidFill>
                    <a:srgbClr val="000000"/>
                  </a:solidFill>
                  <a:effectLst/>
                  <a:latin typeface="Book Antiqua" pitchFamily="18" charset="0"/>
                </a:rPr>
                <a:t> </a:t>
              </a:r>
              <a:r>
                <a:rPr kumimoji="0" lang="en-US" sz="2100" b="0" i="0" u="none" strike="noStrike" cap="none" normalizeH="0" baseline="0" dirty="0" smtClean="0">
                  <a:ln>
                    <a:noFill/>
                  </a:ln>
                  <a:solidFill>
                    <a:srgbClr val="000000"/>
                  </a:solidFill>
                  <a:effectLst/>
                  <a:latin typeface="Book Antiqua" pitchFamily="18" charset="0"/>
                </a:rPr>
                <a:t>2</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17" name="Rectangle 33"/>
            <p:cNvSpPr>
              <a:spLocks noChangeArrowheads="1"/>
            </p:cNvSpPr>
            <p:nvPr/>
          </p:nvSpPr>
          <p:spPr bwMode="auto">
            <a:xfrm>
              <a:off x="2006" y="3828"/>
              <a:ext cx="276" cy="3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Symbol" pitchFamily="18" charset="2"/>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18" name="Rectangle 34"/>
            <p:cNvSpPr>
              <a:spLocks noChangeArrowheads="1"/>
            </p:cNvSpPr>
            <p:nvPr/>
          </p:nvSpPr>
          <p:spPr bwMode="auto">
            <a:xfrm>
              <a:off x="2006" y="3322"/>
              <a:ext cx="276" cy="3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Symbol" pitchFamily="18" charset="2"/>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19" name="Rectangle 35"/>
            <p:cNvSpPr>
              <a:spLocks noChangeArrowheads="1"/>
            </p:cNvSpPr>
            <p:nvPr/>
          </p:nvSpPr>
          <p:spPr bwMode="auto">
            <a:xfrm>
              <a:off x="3269" y="2792"/>
              <a:ext cx="276" cy="3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Symbol" pitchFamily="18" charset="2"/>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20" name="Rectangle 36"/>
            <p:cNvSpPr>
              <a:spLocks noChangeArrowheads="1"/>
            </p:cNvSpPr>
            <p:nvPr/>
          </p:nvSpPr>
          <p:spPr bwMode="auto">
            <a:xfrm>
              <a:off x="2385" y="2792"/>
              <a:ext cx="214" cy="2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000000"/>
                  </a:solidFill>
                  <a:effectLst/>
                  <a:latin typeface="Symbol" pitchFamily="18" charset="2"/>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21" name="Rectangle 37"/>
            <p:cNvSpPr>
              <a:spLocks noChangeArrowheads="1"/>
            </p:cNvSpPr>
            <p:nvPr/>
          </p:nvSpPr>
          <p:spPr bwMode="auto">
            <a:xfrm>
              <a:off x="2623" y="2443"/>
              <a:ext cx="214" cy="2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000000"/>
                  </a:solidFill>
                  <a:effectLst/>
                  <a:latin typeface="Symbol" pitchFamily="18" charset="2"/>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42022" name="Rectangle 38"/>
            <p:cNvSpPr>
              <a:spLocks noChangeArrowheads="1"/>
            </p:cNvSpPr>
            <p:nvPr/>
          </p:nvSpPr>
          <p:spPr bwMode="auto">
            <a:xfrm>
              <a:off x="2006" y="2593"/>
              <a:ext cx="276" cy="3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smtClean="0">
                  <a:ln>
                    <a:noFill/>
                  </a:ln>
                  <a:solidFill>
                    <a:srgbClr val="000000"/>
                  </a:solidFill>
                  <a:effectLst/>
                  <a:latin typeface="Symbol" pitchFamily="18" charset="2"/>
                </a:rPr>
                <a:t>=</a:t>
              </a:r>
              <a:endParaRPr kumimoji="0" lang="en-US" sz="1800" b="0" i="0" u="none" strike="noStrike" cap="none" normalizeH="0" baseline="0" smtClean="0">
                <a:ln>
                  <a:noFill/>
                </a:ln>
                <a:solidFill>
                  <a:schemeClr val="tx1"/>
                </a:solidFill>
                <a:effectLst/>
                <a:latin typeface="Arial" pitchFamily="34" charset="0"/>
              </a:endParaRPr>
            </a:p>
          </p:txBody>
        </p:sp>
        <p:sp>
          <p:nvSpPr>
            <p:cNvPr id="42023" name="Rectangle 39"/>
            <p:cNvSpPr>
              <a:spLocks noChangeArrowheads="1"/>
            </p:cNvSpPr>
            <p:nvPr/>
          </p:nvSpPr>
          <p:spPr bwMode="auto">
            <a:xfrm>
              <a:off x="1841" y="2614"/>
              <a:ext cx="190" cy="35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1" u="none" strike="noStrike" cap="none" normalizeH="0" baseline="0" smtClean="0">
                  <a:ln>
                    <a:noFill/>
                  </a:ln>
                  <a:solidFill>
                    <a:srgbClr val="000000"/>
                  </a:solidFill>
                  <a:effectLst/>
                  <a:latin typeface="Book Antiqua" pitchFamily="18" charset="0"/>
                </a:rPr>
                <a:t>r</a:t>
              </a:r>
              <a:endParaRPr kumimoji="0" lang="en-US" sz="1800" b="0" i="0" u="none" strike="noStrike" cap="none" normalizeH="0" baseline="0" smtClean="0">
                <a:ln>
                  <a:noFill/>
                </a:ln>
                <a:solidFill>
                  <a:schemeClr val="tx1"/>
                </a:solidFill>
                <a:effectLst/>
                <a:latin typeface="Arial" pitchFamily="34"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Reporting the Results</a:t>
            </a:r>
            <a:endParaRPr lang="en-GB" dirty="0"/>
          </a:p>
        </p:txBody>
      </p:sp>
      <p:sp>
        <p:nvSpPr>
          <p:cNvPr id="4" name="Content Placeholder 3"/>
          <p:cNvSpPr>
            <a:spLocks noGrp="1"/>
          </p:cNvSpPr>
          <p:nvPr>
            <p:ph idx="1"/>
          </p:nvPr>
        </p:nvSpPr>
        <p:spPr/>
        <p:txBody>
          <a:bodyPr/>
          <a:lstStyle/>
          <a:p>
            <a:pPr lvl="0"/>
            <a:r>
              <a:rPr lang="en-GB" dirty="0" smtClean="0"/>
              <a:t>On average, participants experienced greater anxiety from real spiders (</a:t>
            </a:r>
            <a:r>
              <a:rPr lang="en-GB" i="1" dirty="0" smtClean="0"/>
              <a:t>M</a:t>
            </a:r>
            <a:r>
              <a:rPr lang="en-GB" dirty="0" smtClean="0"/>
              <a:t> = 47.00, </a:t>
            </a:r>
            <a:r>
              <a:rPr lang="en-GB" i="1" dirty="0" smtClean="0"/>
              <a:t>SE</a:t>
            </a:r>
            <a:r>
              <a:rPr lang="en-GB" dirty="0" smtClean="0"/>
              <a:t> = 3.18), than from pictures of spiders (</a:t>
            </a:r>
            <a:r>
              <a:rPr lang="en-GB" i="1" dirty="0" smtClean="0"/>
              <a:t>M</a:t>
            </a:r>
            <a:r>
              <a:rPr lang="en-GB" dirty="0" smtClean="0"/>
              <a:t> = 40.00, </a:t>
            </a:r>
            <a:r>
              <a:rPr lang="en-GB" i="1" dirty="0" smtClean="0"/>
              <a:t>SE</a:t>
            </a:r>
            <a:r>
              <a:rPr lang="en-GB" dirty="0" smtClean="0"/>
              <a:t> = 2.68). This difference was not significant, </a:t>
            </a:r>
            <a:r>
              <a:rPr lang="en-GB" i="1" dirty="0" smtClean="0"/>
              <a:t>t</a:t>
            </a:r>
            <a:r>
              <a:rPr lang="en-GB" dirty="0" smtClean="0"/>
              <a:t>(21.4) = −1.68, </a:t>
            </a:r>
            <a:r>
              <a:rPr lang="en-GB" i="1" dirty="0" smtClean="0"/>
              <a:t>p </a:t>
            </a:r>
            <a:r>
              <a:rPr lang="en-GB" dirty="0" smtClean="0"/>
              <a:t>&gt; .05; however, it did represent a medium-sized effect, </a:t>
            </a:r>
            <a:r>
              <a:rPr lang="en-GB" i="1" dirty="0" smtClean="0"/>
              <a:t>r</a:t>
            </a:r>
            <a:r>
              <a:rPr lang="en-GB" dirty="0" smtClean="0"/>
              <a:t> = .34.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Dependent </a:t>
            </a:r>
            <a:r>
              <a:rPr lang="en-GB" i="1" dirty="0" smtClean="0"/>
              <a:t>t</a:t>
            </a:r>
            <a:r>
              <a:rPr lang="en-GB" dirty="0" smtClean="0"/>
              <a:t>-test</a:t>
            </a:r>
            <a:endParaRPr lang="en-GB" dirty="0"/>
          </a:p>
        </p:txBody>
      </p:sp>
      <p:pic>
        <p:nvPicPr>
          <p:cNvPr id="3" name="Picture 2"/>
          <p:cNvPicPr>
            <a:picLocks noChangeAspect="1"/>
          </p:cNvPicPr>
          <p:nvPr/>
        </p:nvPicPr>
        <p:blipFill>
          <a:blip r:embed="rId2" cstate="print"/>
          <a:srcRect/>
          <a:stretch>
            <a:fillRect/>
          </a:stretch>
        </p:blipFill>
        <p:spPr bwMode="auto">
          <a:xfrm>
            <a:off x="3214678" y="2357430"/>
            <a:ext cx="3237095" cy="20311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a:t>
            </a:r>
            <a:endParaRPr lang="en-GB" dirty="0"/>
          </a:p>
        </p:txBody>
      </p:sp>
      <p:sp>
        <p:nvSpPr>
          <p:cNvPr id="3" name="Content Placeholder 2"/>
          <p:cNvSpPr>
            <a:spLocks noGrp="1"/>
          </p:cNvSpPr>
          <p:nvPr>
            <p:ph idx="1"/>
          </p:nvPr>
        </p:nvSpPr>
        <p:spPr/>
        <p:txBody>
          <a:bodyPr>
            <a:normAutofit fontScale="92500" lnSpcReduction="20000"/>
          </a:bodyPr>
          <a:lstStyle/>
          <a:p>
            <a:r>
              <a:rPr lang="en-GB" i="1" dirty="0" smtClean="0"/>
              <a:t>t</a:t>
            </a:r>
            <a:r>
              <a:rPr lang="en-GB" dirty="0" smtClean="0"/>
              <a:t>-tests:</a:t>
            </a:r>
          </a:p>
          <a:p>
            <a:pPr lvl="1"/>
            <a:r>
              <a:rPr lang="en-GB" dirty="0" smtClean="0"/>
              <a:t>Independent</a:t>
            </a:r>
          </a:p>
          <a:p>
            <a:pPr lvl="1"/>
            <a:r>
              <a:rPr lang="en-GB" dirty="0" smtClean="0"/>
              <a:t>Dependent (aka paired, matched)</a:t>
            </a:r>
          </a:p>
          <a:p>
            <a:r>
              <a:rPr lang="en-GB" dirty="0" smtClean="0"/>
              <a:t>Rationale for the tests</a:t>
            </a:r>
          </a:p>
          <a:p>
            <a:pPr lvl="1"/>
            <a:r>
              <a:rPr lang="en-GB" dirty="0" smtClean="0"/>
              <a:t>Assumptions</a:t>
            </a:r>
          </a:p>
          <a:p>
            <a:r>
              <a:rPr lang="en-GB" i="1" dirty="0" smtClean="0"/>
              <a:t>t</a:t>
            </a:r>
            <a:r>
              <a:rPr lang="en-GB" dirty="0" smtClean="0"/>
              <a:t>-tests </a:t>
            </a:r>
            <a:r>
              <a:rPr lang="en-GB" dirty="0"/>
              <a:t>as a </a:t>
            </a:r>
            <a:r>
              <a:rPr lang="en-GB" dirty="0" smtClean="0"/>
              <a:t>GLM</a:t>
            </a:r>
          </a:p>
          <a:p>
            <a:r>
              <a:rPr lang="en-GB" dirty="0" smtClean="0"/>
              <a:t>Interpretation</a:t>
            </a:r>
          </a:p>
          <a:p>
            <a:r>
              <a:rPr lang="en-GB" dirty="0"/>
              <a:t>Calculating an </a:t>
            </a:r>
            <a:r>
              <a:rPr lang="en-GB" dirty="0" smtClean="0"/>
              <a:t>effect size</a:t>
            </a:r>
          </a:p>
          <a:p>
            <a:r>
              <a:rPr lang="en-GB" dirty="0" smtClean="0"/>
              <a:t>Reporting results</a:t>
            </a:r>
          </a:p>
          <a:p>
            <a:r>
              <a:rPr lang="en-GB" dirty="0" smtClean="0"/>
              <a:t>Robust methods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normAutofit fontScale="92500"/>
          </a:bodyPr>
          <a:lstStyle/>
          <a:p>
            <a:r>
              <a:rPr lang="en-GB" dirty="0" smtClean="0"/>
              <a:t>Is arachnophobia (fear of spiders) specific to real spiders or is a picture enough?</a:t>
            </a:r>
          </a:p>
          <a:p>
            <a:r>
              <a:rPr lang="en-GB" dirty="0" smtClean="0"/>
              <a:t>Participants</a:t>
            </a:r>
          </a:p>
          <a:p>
            <a:pPr lvl="1"/>
            <a:r>
              <a:rPr lang="en-GB" dirty="0" smtClean="0"/>
              <a:t>12 spider phobic individuals</a:t>
            </a:r>
          </a:p>
          <a:p>
            <a:r>
              <a:rPr lang="en-GB" dirty="0" smtClean="0"/>
              <a:t>Manipulation</a:t>
            </a:r>
          </a:p>
          <a:p>
            <a:pPr lvl="1"/>
            <a:r>
              <a:rPr lang="en-GB" dirty="0" smtClean="0"/>
              <a:t>Each participant was exposed to a real spider and a picture of the same spider at two points in time</a:t>
            </a:r>
          </a:p>
          <a:p>
            <a:r>
              <a:rPr lang="en-GB" dirty="0" smtClean="0"/>
              <a:t>Outcome</a:t>
            </a:r>
          </a:p>
          <a:p>
            <a:pPr lvl="1"/>
            <a:r>
              <a:rPr lang="en-GB" dirty="0" smtClean="0"/>
              <a:t>Anxiety</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smtClean="0"/>
              <a:t>Dependent </a:t>
            </a:r>
            <a:r>
              <a:rPr lang="en-GB" i="1" dirty="0"/>
              <a:t>t</a:t>
            </a:r>
            <a:r>
              <a:rPr lang="en-GB" dirty="0"/>
              <a:t>-test </a:t>
            </a:r>
            <a:r>
              <a:rPr lang="en-GB" dirty="0" smtClean="0"/>
              <a:t>Using </a:t>
            </a:r>
            <a:br>
              <a:rPr lang="en-GB" dirty="0" smtClean="0"/>
            </a:br>
            <a:r>
              <a:rPr lang="en-GB" dirty="0" smtClean="0"/>
              <a:t>R Commander </a:t>
            </a:r>
            <a:endParaRPr lang="en-US" dirty="0"/>
          </a:p>
        </p:txBody>
      </p:sp>
      <p:pic>
        <p:nvPicPr>
          <p:cNvPr id="5" name="Picture 4"/>
          <p:cNvPicPr/>
          <p:nvPr/>
        </p:nvPicPr>
        <p:blipFill>
          <a:blip r:embed="rId2" cstate="print">
            <a:extLst>
              <a:ext uri="{28A0092B-C50C-407E-A947-70E740481C1C}">
                <a14:useLocalDpi xmlns="" xmlns:a14="http://schemas.microsoft.com/office/drawing/2010/main" val="0"/>
              </a:ext>
            </a:extLst>
          </a:blip>
          <a:stretch>
            <a:fillRect/>
          </a:stretch>
        </p:blipFill>
        <p:spPr>
          <a:xfrm>
            <a:off x="1691680" y="1412776"/>
            <a:ext cx="7128791" cy="4536503"/>
          </a:xfrm>
          <a:prstGeom prst="rect">
            <a:avLst/>
          </a:prstGeom>
        </p:spPr>
      </p:pic>
    </p:spTree>
    <p:extLst>
      <p:ext uri="{BB962C8B-B14F-4D97-AF65-F5344CB8AC3E}">
        <p14:creationId xmlns="" xmlns:p14="http://schemas.microsoft.com/office/powerpoint/2010/main" val="4218634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smtClean="0"/>
              <a:t>Dependent </a:t>
            </a:r>
            <a:r>
              <a:rPr lang="en-GB" i="1" dirty="0"/>
              <a:t>t</a:t>
            </a:r>
            <a:r>
              <a:rPr lang="en-GB" dirty="0"/>
              <a:t>-test </a:t>
            </a:r>
            <a:r>
              <a:rPr lang="en-GB" dirty="0" smtClean="0"/>
              <a:t>Using </a:t>
            </a:r>
            <a:r>
              <a:rPr lang="en-GB" b="1" dirty="0"/>
              <a:t>R</a:t>
            </a:r>
            <a:r>
              <a:rPr lang="en-GB" dirty="0"/>
              <a:t> </a:t>
            </a:r>
            <a:endParaRPr lang="en-US" dirty="0"/>
          </a:p>
        </p:txBody>
      </p:sp>
      <p:sp>
        <p:nvSpPr>
          <p:cNvPr id="3" name="Content Placeholder 2"/>
          <p:cNvSpPr>
            <a:spLocks noGrp="1"/>
          </p:cNvSpPr>
          <p:nvPr>
            <p:ph idx="1"/>
          </p:nvPr>
        </p:nvSpPr>
        <p:spPr/>
        <p:txBody>
          <a:bodyPr>
            <a:normAutofit fontScale="77500" lnSpcReduction="20000"/>
          </a:bodyPr>
          <a:lstStyle/>
          <a:p>
            <a:r>
              <a:rPr lang="en-GB" dirty="0"/>
              <a:t>To do a dependent </a:t>
            </a:r>
            <a:r>
              <a:rPr lang="en-GB" i="1" dirty="0"/>
              <a:t>t</a:t>
            </a:r>
            <a:r>
              <a:rPr lang="en-GB" dirty="0"/>
              <a:t>-test we again use the function </a:t>
            </a:r>
            <a:r>
              <a:rPr lang="en-GB" i="1" dirty="0" err="1"/>
              <a:t>t.test</a:t>
            </a:r>
            <a:r>
              <a:rPr lang="en-GB" i="1" dirty="0"/>
              <a:t>()</a:t>
            </a:r>
            <a:r>
              <a:rPr lang="en-GB" dirty="0"/>
              <a:t> but this time include the option </a:t>
            </a:r>
            <a:r>
              <a:rPr lang="en-GB" i="1" dirty="0"/>
              <a:t>paired = TRUE</a:t>
            </a:r>
            <a:r>
              <a:rPr lang="en-GB" dirty="0"/>
              <a:t>. </a:t>
            </a:r>
            <a:r>
              <a:rPr lang="en-GB" sz="3200" dirty="0" smtClean="0">
                <a:solidFill>
                  <a:srgbClr val="C00000"/>
                </a:solidFill>
              </a:rPr>
              <a:t>If we </a:t>
            </a:r>
            <a:r>
              <a:rPr lang="en-GB" sz="3200" dirty="0">
                <a:solidFill>
                  <a:srgbClr val="C00000"/>
                </a:solidFill>
              </a:rPr>
              <a:t>have scores from different groups stored in different </a:t>
            </a:r>
            <a:r>
              <a:rPr lang="en-GB" sz="3200" dirty="0" smtClean="0">
                <a:solidFill>
                  <a:srgbClr val="C00000"/>
                </a:solidFill>
              </a:rPr>
              <a:t>columns:</a:t>
            </a:r>
            <a:endParaRPr lang="en-GB" sz="3200" dirty="0">
              <a:solidFill>
                <a:srgbClr val="C00000"/>
              </a:solidFill>
            </a:endParaRPr>
          </a:p>
          <a:p>
            <a:pPr marL="400050" lvl="1" indent="0">
              <a:buNone/>
            </a:pPr>
            <a:r>
              <a:rPr lang="en-GB" dirty="0" err="1"/>
              <a:t>dep.t.test</a:t>
            </a:r>
            <a:r>
              <a:rPr lang="en-GB" dirty="0"/>
              <a:t>&lt;-</a:t>
            </a:r>
            <a:r>
              <a:rPr lang="en-GB" dirty="0" err="1"/>
              <a:t>t.test</a:t>
            </a:r>
            <a:r>
              <a:rPr lang="en-GB" dirty="0"/>
              <a:t>(</a:t>
            </a:r>
            <a:r>
              <a:rPr lang="en-GB" dirty="0" err="1"/>
              <a:t>spiderWide$real</a:t>
            </a:r>
            <a:r>
              <a:rPr lang="en-GB" dirty="0"/>
              <a:t>, </a:t>
            </a:r>
            <a:r>
              <a:rPr lang="en-GB" dirty="0" err="1"/>
              <a:t>spiderWide$picture</a:t>
            </a:r>
            <a:r>
              <a:rPr lang="en-GB" dirty="0"/>
              <a:t>, paired = TRUE</a:t>
            </a:r>
            <a:r>
              <a:rPr lang="en-GB" dirty="0" smtClean="0"/>
              <a:t>)</a:t>
            </a:r>
          </a:p>
          <a:p>
            <a:pPr marL="400050" lvl="1" indent="0">
              <a:buNone/>
            </a:pPr>
            <a:r>
              <a:rPr lang="en-GB" dirty="0" err="1" smtClean="0"/>
              <a:t>dep.t.test</a:t>
            </a:r>
            <a:endParaRPr lang="en-GB" dirty="0" smtClean="0"/>
          </a:p>
          <a:p>
            <a:r>
              <a:rPr lang="en-GB" dirty="0"/>
              <a:t>If we </a:t>
            </a:r>
            <a:r>
              <a:rPr lang="en-GB" dirty="0" smtClean="0"/>
              <a:t>had </a:t>
            </a:r>
            <a:r>
              <a:rPr lang="en-GB" dirty="0"/>
              <a:t>our data stored in long format so that our group scores are in a single column and group membership is expressed in a second </a:t>
            </a:r>
            <a:r>
              <a:rPr lang="en-GB" dirty="0" smtClean="0"/>
              <a:t>column:</a:t>
            </a:r>
            <a:endParaRPr lang="en-GB" dirty="0"/>
          </a:p>
          <a:p>
            <a:pPr marL="400050" lvl="1" indent="0">
              <a:buNone/>
            </a:pPr>
            <a:r>
              <a:rPr lang="en-GB" dirty="0" err="1"/>
              <a:t>dep.t.test</a:t>
            </a:r>
            <a:r>
              <a:rPr lang="en-GB" dirty="0"/>
              <a:t>&lt;-</a:t>
            </a:r>
            <a:r>
              <a:rPr lang="en-GB" dirty="0" err="1"/>
              <a:t>t.test</a:t>
            </a:r>
            <a:r>
              <a:rPr lang="en-GB" dirty="0"/>
              <a:t>(Anxiety ~ Group, data = </a:t>
            </a:r>
            <a:r>
              <a:rPr lang="en-GB" dirty="0" err="1"/>
              <a:t>spiderLong</a:t>
            </a:r>
            <a:r>
              <a:rPr lang="en-GB" dirty="0"/>
              <a:t>, paired = TRUE)</a:t>
            </a:r>
          </a:p>
          <a:p>
            <a:pPr marL="400050" lvl="1" indent="0">
              <a:buNone/>
            </a:pPr>
            <a:r>
              <a:rPr lang="en-GB" dirty="0" err="1"/>
              <a:t>dep.t.test</a:t>
            </a:r>
            <a:endParaRPr lang="en-GB" dirty="0"/>
          </a:p>
          <a:p>
            <a:endParaRPr lang="en-GB" dirty="0"/>
          </a:p>
          <a:p>
            <a:endParaRPr lang="en-US" dirty="0"/>
          </a:p>
        </p:txBody>
      </p:sp>
    </p:spTree>
    <p:extLst>
      <p:ext uri="{BB962C8B-B14F-4D97-AF65-F5344CB8AC3E}">
        <p14:creationId xmlns="" xmlns:p14="http://schemas.microsoft.com/office/powerpoint/2010/main" val="3105210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Dependent </a:t>
            </a:r>
            <a:r>
              <a:rPr lang="en-GB" i="1" dirty="0" smtClean="0"/>
              <a:t>t</a:t>
            </a:r>
            <a:r>
              <a:rPr lang="en-GB" dirty="0" smtClean="0"/>
              <a:t>-test Output</a:t>
            </a:r>
            <a:endParaRPr lang="en-GB" dirty="0"/>
          </a:p>
        </p:txBody>
      </p:sp>
      <p:pic>
        <p:nvPicPr>
          <p:cNvPr id="6" name="Picture 5" descr="Screen shot 2011-08-02 at 14.32.56.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87623" y="1412776"/>
            <a:ext cx="7785037" cy="381642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Calculating the Effect Size</a:t>
            </a:r>
            <a:endParaRPr lang="en-US" dirty="0"/>
          </a:p>
        </p:txBody>
      </p:sp>
      <p:sp>
        <p:nvSpPr>
          <p:cNvPr id="4" name="Content Placeholder 3"/>
          <p:cNvSpPr>
            <a:spLocks noGrp="1"/>
          </p:cNvSpPr>
          <p:nvPr>
            <p:ph idx="1"/>
          </p:nvPr>
        </p:nvSpPr>
        <p:spPr/>
        <p:txBody>
          <a:bodyPr/>
          <a:lstStyle/>
          <a:p>
            <a:r>
              <a:rPr lang="en-GB" dirty="0"/>
              <a:t>We can compute this value in the same way that we did for the independent </a:t>
            </a:r>
            <a:r>
              <a:rPr lang="en-GB" i="1" dirty="0"/>
              <a:t>t</a:t>
            </a:r>
            <a:r>
              <a:rPr lang="en-GB" dirty="0"/>
              <a:t>-</a:t>
            </a:r>
            <a:r>
              <a:rPr lang="en-GB" dirty="0" smtClean="0"/>
              <a:t>test by </a:t>
            </a:r>
            <a:r>
              <a:rPr lang="en-GB" dirty="0"/>
              <a:t>executing:</a:t>
            </a:r>
          </a:p>
          <a:p>
            <a:pPr marL="400050" lvl="1" indent="0">
              <a:buNone/>
            </a:pPr>
            <a:r>
              <a:rPr lang="en-GB" dirty="0"/>
              <a:t>t&lt;-</a:t>
            </a:r>
            <a:r>
              <a:rPr lang="en-GB" dirty="0" err="1"/>
              <a:t>dep.t.test$statistic</a:t>
            </a:r>
            <a:r>
              <a:rPr lang="en-GB" dirty="0"/>
              <a:t>[[1]]</a:t>
            </a:r>
          </a:p>
          <a:p>
            <a:pPr marL="400050" lvl="1" indent="0">
              <a:buNone/>
            </a:pPr>
            <a:r>
              <a:rPr lang="en-GB" dirty="0" err="1"/>
              <a:t>df</a:t>
            </a:r>
            <a:r>
              <a:rPr lang="en-GB" dirty="0"/>
              <a:t>&lt;-</a:t>
            </a:r>
            <a:r>
              <a:rPr lang="en-GB" dirty="0" err="1"/>
              <a:t>dep.t.test$parameter</a:t>
            </a:r>
            <a:r>
              <a:rPr lang="en-GB" dirty="0"/>
              <a:t>[[1]]</a:t>
            </a:r>
          </a:p>
          <a:p>
            <a:pPr marL="400050" lvl="1" indent="0">
              <a:buNone/>
            </a:pPr>
            <a:r>
              <a:rPr lang="en-GB" dirty="0"/>
              <a:t>r &lt;- </a:t>
            </a:r>
            <a:r>
              <a:rPr lang="en-GB" dirty="0" err="1"/>
              <a:t>sqrt</a:t>
            </a:r>
            <a:r>
              <a:rPr lang="en-GB" dirty="0"/>
              <a:t>(t^2/(t^2+df))</a:t>
            </a:r>
          </a:p>
          <a:p>
            <a:pPr marL="400050" lvl="1" indent="0">
              <a:buNone/>
            </a:pPr>
            <a:r>
              <a:rPr lang="en-GB" dirty="0"/>
              <a:t>round(r, 3)</a:t>
            </a:r>
          </a:p>
          <a:p>
            <a:endParaRPr lang="en-US" dirty="0"/>
          </a:p>
        </p:txBody>
      </p:sp>
    </p:spTree>
    <p:extLst>
      <p:ext uri="{BB962C8B-B14F-4D97-AF65-F5344CB8AC3E}">
        <p14:creationId xmlns="" xmlns:p14="http://schemas.microsoft.com/office/powerpoint/2010/main" val="2202895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Reporting the Results</a:t>
            </a:r>
            <a:endParaRPr lang="en-GB" dirty="0"/>
          </a:p>
        </p:txBody>
      </p:sp>
      <p:sp>
        <p:nvSpPr>
          <p:cNvPr id="4" name="Content Placeholder 3"/>
          <p:cNvSpPr>
            <a:spLocks noGrp="1"/>
          </p:cNvSpPr>
          <p:nvPr>
            <p:ph idx="1"/>
          </p:nvPr>
        </p:nvSpPr>
        <p:spPr/>
        <p:txBody>
          <a:bodyPr>
            <a:normAutofit/>
          </a:bodyPr>
          <a:lstStyle/>
          <a:p>
            <a:r>
              <a:rPr lang="en-GB" dirty="0"/>
              <a:t>On average, participants experienced significantly greater anxiety </a:t>
            </a:r>
            <a:r>
              <a:rPr lang="en-GB" dirty="0" smtClean="0"/>
              <a:t>from </a:t>
            </a:r>
            <a:r>
              <a:rPr lang="en-GB" dirty="0"/>
              <a:t>real spiders (</a:t>
            </a:r>
            <a:r>
              <a:rPr lang="en-GB" i="1" dirty="0"/>
              <a:t>M</a:t>
            </a:r>
            <a:r>
              <a:rPr lang="en-GB" dirty="0"/>
              <a:t> = 47.00, </a:t>
            </a:r>
            <a:r>
              <a:rPr lang="en-GB" i="1" dirty="0"/>
              <a:t>SE</a:t>
            </a:r>
            <a:r>
              <a:rPr lang="en-GB" dirty="0"/>
              <a:t> = 3.18</a:t>
            </a:r>
            <a:r>
              <a:rPr lang="en-GB" dirty="0" smtClean="0"/>
              <a:t>) than from </a:t>
            </a:r>
            <a:r>
              <a:rPr lang="en-GB" dirty="0"/>
              <a:t>pictures of spiders (</a:t>
            </a:r>
            <a:r>
              <a:rPr lang="en-GB" i="1" dirty="0"/>
              <a:t>M</a:t>
            </a:r>
            <a:r>
              <a:rPr lang="en-GB" dirty="0"/>
              <a:t> = 40.00, </a:t>
            </a:r>
            <a:r>
              <a:rPr lang="en-GB" i="1" dirty="0"/>
              <a:t>SE</a:t>
            </a:r>
            <a:r>
              <a:rPr lang="en-GB" dirty="0"/>
              <a:t> = 2.68), </a:t>
            </a:r>
            <a:r>
              <a:rPr lang="en-GB" i="1" dirty="0"/>
              <a:t>t</a:t>
            </a:r>
            <a:r>
              <a:rPr lang="en-GB" dirty="0"/>
              <a:t>(11) = 2.47, </a:t>
            </a:r>
            <a:r>
              <a:rPr lang="en-GB" i="1" dirty="0"/>
              <a:t>p </a:t>
            </a:r>
            <a:r>
              <a:rPr lang="en-GB" dirty="0"/>
              <a:t>&lt; .05, </a:t>
            </a:r>
            <a:r>
              <a:rPr lang="en-GB" i="1" dirty="0"/>
              <a:t>r</a:t>
            </a:r>
            <a:r>
              <a:rPr lang="en-GB" dirty="0"/>
              <a:t> = .60</a:t>
            </a:r>
            <a:r>
              <a:rPr lang="en-GB" dirty="0" smtClean="0"/>
              <a:t>.</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Assumptions are Broken</a:t>
            </a:r>
            <a:endParaRPr lang="en-GB" dirty="0"/>
          </a:p>
        </p:txBody>
      </p:sp>
      <p:sp>
        <p:nvSpPr>
          <p:cNvPr id="3" name="Content Placeholder 2"/>
          <p:cNvSpPr>
            <a:spLocks noGrp="1"/>
          </p:cNvSpPr>
          <p:nvPr>
            <p:ph idx="1"/>
          </p:nvPr>
        </p:nvSpPr>
        <p:spPr/>
        <p:txBody>
          <a:bodyPr/>
          <a:lstStyle/>
          <a:p>
            <a:r>
              <a:rPr lang="en-GB" dirty="0" smtClean="0"/>
              <a:t>Dependent </a:t>
            </a:r>
            <a:r>
              <a:rPr lang="en-GB" i="1" dirty="0" smtClean="0"/>
              <a:t>t</a:t>
            </a:r>
            <a:r>
              <a:rPr lang="en-GB" dirty="0" smtClean="0"/>
              <a:t>-test</a:t>
            </a:r>
          </a:p>
          <a:p>
            <a:pPr lvl="1"/>
            <a:r>
              <a:rPr lang="en-GB" dirty="0" smtClean="0"/>
              <a:t>Mann–Whitney test</a:t>
            </a:r>
          </a:p>
          <a:p>
            <a:pPr lvl="1"/>
            <a:r>
              <a:rPr lang="en-GB" dirty="0" err="1" smtClean="0"/>
              <a:t>Wilcoxon</a:t>
            </a:r>
            <a:r>
              <a:rPr lang="en-GB" dirty="0" smtClean="0"/>
              <a:t> rank-sum test</a:t>
            </a:r>
          </a:p>
          <a:p>
            <a:r>
              <a:rPr lang="en-GB" dirty="0" smtClean="0"/>
              <a:t>Independent </a:t>
            </a:r>
            <a:r>
              <a:rPr lang="en-GB" i="1" dirty="0" smtClean="0"/>
              <a:t>t</a:t>
            </a:r>
            <a:r>
              <a:rPr lang="en-GB" dirty="0" smtClean="0"/>
              <a:t>-test</a:t>
            </a:r>
          </a:p>
          <a:p>
            <a:pPr lvl="1"/>
            <a:r>
              <a:rPr lang="en-GB" dirty="0" smtClean="0"/>
              <a:t>Wilcoxon signed-rank test</a:t>
            </a:r>
          </a:p>
          <a:p>
            <a:r>
              <a:rPr lang="en-GB" dirty="0" smtClean="0"/>
              <a:t>Robust tests</a:t>
            </a:r>
          </a:p>
          <a:p>
            <a:pPr lvl="1"/>
            <a:r>
              <a:rPr lang="en-GB" dirty="0" smtClean="0"/>
              <a:t>Bootstrapping</a:t>
            </a:r>
          </a:p>
          <a:p>
            <a:pPr lvl="1"/>
            <a:r>
              <a:rPr lang="en-GB" dirty="0" smtClean="0"/>
              <a:t>Trimmed means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Robust Methods to Compare Independent Means</a:t>
            </a:r>
            <a:endParaRPr lang="en-US" dirty="0"/>
          </a:p>
        </p:txBody>
      </p:sp>
      <p:sp>
        <p:nvSpPr>
          <p:cNvPr id="3" name="Content Placeholder 2"/>
          <p:cNvSpPr>
            <a:spLocks noGrp="1"/>
          </p:cNvSpPr>
          <p:nvPr>
            <p:ph idx="1"/>
          </p:nvPr>
        </p:nvSpPr>
        <p:spPr/>
        <p:txBody>
          <a:bodyPr>
            <a:normAutofit/>
          </a:bodyPr>
          <a:lstStyle/>
          <a:p>
            <a:r>
              <a:rPr lang="en-GB" dirty="0"/>
              <a:t>Regardless of whether </a:t>
            </a:r>
            <a:r>
              <a:rPr lang="en-GB" dirty="0" smtClean="0"/>
              <a:t>your </a:t>
            </a:r>
            <a:r>
              <a:rPr lang="en-GB" dirty="0"/>
              <a:t>data come from the same or different entities, these functions require the data to be in two different columns (one for each experimental condition). </a:t>
            </a:r>
            <a:endParaRPr lang="en-GB" dirty="0" smtClean="0"/>
          </a:p>
          <a:p>
            <a:endParaRPr lang="en-GB" dirty="0"/>
          </a:p>
          <a:p>
            <a:pPr marL="400050" lvl="1" indent="0">
              <a:buNone/>
            </a:pPr>
            <a:endParaRPr lang="en-GB" dirty="0"/>
          </a:p>
          <a:p>
            <a:endParaRPr lang="en-US" dirty="0"/>
          </a:p>
        </p:txBody>
      </p:sp>
    </p:spTree>
    <p:extLst>
      <p:ext uri="{BB962C8B-B14F-4D97-AF65-F5344CB8AC3E}">
        <p14:creationId xmlns="" xmlns:p14="http://schemas.microsoft.com/office/powerpoint/2010/main" val="1840989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Robust Methods to Compare Independent Means</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first robust function, </a:t>
            </a:r>
            <a:r>
              <a:rPr lang="en-GB" i="1" dirty="0" err="1"/>
              <a:t>yuen</a:t>
            </a:r>
            <a:r>
              <a:rPr lang="en-GB" i="1" dirty="0"/>
              <a:t>()</a:t>
            </a:r>
            <a:r>
              <a:rPr lang="en-GB" dirty="0"/>
              <a:t>, is based on a timed </a:t>
            </a:r>
            <a:r>
              <a:rPr lang="en-GB" dirty="0" smtClean="0"/>
              <a:t>mean:</a:t>
            </a:r>
            <a:endParaRPr lang="en-GB" dirty="0"/>
          </a:p>
          <a:p>
            <a:pPr marL="400050" lvl="1" indent="0">
              <a:buNone/>
            </a:pPr>
            <a:r>
              <a:rPr lang="en-GB" dirty="0" err="1"/>
              <a:t>yuen</a:t>
            </a:r>
            <a:r>
              <a:rPr lang="en-GB" dirty="0"/>
              <a:t>(scores group 1, scores group 1,  </a:t>
            </a:r>
            <a:r>
              <a:rPr lang="en-GB" dirty="0" err="1"/>
              <a:t>tr</a:t>
            </a:r>
            <a:r>
              <a:rPr lang="en-GB" dirty="0"/>
              <a:t> = .2, alpha = .05)</a:t>
            </a:r>
          </a:p>
          <a:p>
            <a:r>
              <a:rPr lang="en-GB" dirty="0"/>
              <a:t>We can also compare trimmed means but include a bootstrap by </a:t>
            </a:r>
            <a:r>
              <a:rPr lang="en-GB" dirty="0" smtClean="0"/>
              <a:t>using:</a:t>
            </a:r>
            <a:endParaRPr lang="en-GB" dirty="0"/>
          </a:p>
          <a:p>
            <a:pPr marL="400050" lvl="1" indent="0">
              <a:buNone/>
            </a:pPr>
            <a:r>
              <a:rPr lang="en-GB" dirty="0" err="1"/>
              <a:t>yuenbt</a:t>
            </a:r>
            <a:r>
              <a:rPr lang="en-GB" dirty="0"/>
              <a:t>(scores group 1, scores group 1,  </a:t>
            </a:r>
            <a:r>
              <a:rPr lang="en-GB" dirty="0" err="1"/>
              <a:t>tr</a:t>
            </a:r>
            <a:r>
              <a:rPr lang="en-GB" dirty="0"/>
              <a:t> = .2, </a:t>
            </a:r>
            <a:r>
              <a:rPr lang="en-GB" dirty="0" err="1"/>
              <a:t>nboot</a:t>
            </a:r>
            <a:r>
              <a:rPr lang="en-GB" dirty="0"/>
              <a:t> = 599, alpha = .05, side = F)</a:t>
            </a:r>
          </a:p>
          <a:p>
            <a:r>
              <a:rPr lang="en-GB" dirty="0"/>
              <a:t>A final method is to use a bootstrap and an M-estimator (rather than trimmed mean) by </a:t>
            </a:r>
            <a:r>
              <a:rPr lang="en-GB" dirty="0" smtClean="0"/>
              <a:t>using the </a:t>
            </a:r>
            <a:r>
              <a:rPr lang="en-GB" i="1" dirty="0"/>
              <a:t>pb2gen()</a:t>
            </a:r>
            <a:r>
              <a:rPr lang="en-GB" dirty="0"/>
              <a:t> </a:t>
            </a:r>
            <a:r>
              <a:rPr lang="en-GB" dirty="0" smtClean="0"/>
              <a:t>function:</a:t>
            </a:r>
            <a:endParaRPr lang="en-GB" dirty="0"/>
          </a:p>
          <a:p>
            <a:pPr marL="400050" lvl="1" indent="0">
              <a:buNone/>
            </a:pPr>
            <a:r>
              <a:rPr lang="en-GB" dirty="0"/>
              <a:t>pb2gen(</a:t>
            </a:r>
            <a:r>
              <a:rPr lang="en-GB" dirty="0" err="1"/>
              <a:t>spiderWide$real</a:t>
            </a:r>
            <a:r>
              <a:rPr lang="en-GB" dirty="0"/>
              <a:t>, </a:t>
            </a:r>
            <a:r>
              <a:rPr lang="en-GB" dirty="0" err="1"/>
              <a:t>spiderWide$picture</a:t>
            </a:r>
            <a:r>
              <a:rPr lang="en-GB" dirty="0"/>
              <a:t>, alpha=.05, </a:t>
            </a:r>
            <a:r>
              <a:rPr lang="en-GB" dirty="0" err="1"/>
              <a:t>nboot</a:t>
            </a:r>
            <a:r>
              <a:rPr lang="en-GB" dirty="0"/>
              <a:t>=2000, </a:t>
            </a:r>
            <a:r>
              <a:rPr lang="en-GB" dirty="0" err="1"/>
              <a:t>est</a:t>
            </a:r>
            <a:r>
              <a:rPr lang="en-GB" dirty="0"/>
              <a:t> = mom)</a:t>
            </a:r>
          </a:p>
          <a:p>
            <a:endParaRPr lang="en-US" dirty="0"/>
          </a:p>
        </p:txBody>
      </p:sp>
    </p:spTree>
    <p:extLst>
      <p:ext uri="{BB962C8B-B14F-4D97-AF65-F5344CB8AC3E}">
        <p14:creationId xmlns="" xmlns:p14="http://schemas.microsoft.com/office/powerpoint/2010/main" val="267562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Output: Robust </a:t>
            </a:r>
            <a:r>
              <a:rPr lang="en-GB" dirty="0"/>
              <a:t>Methods to </a:t>
            </a:r>
            <a:r>
              <a:rPr lang="en-GB" dirty="0" smtClean="0"/>
              <a:t>Compare Independent </a:t>
            </a:r>
            <a:r>
              <a:rPr lang="en-GB" dirty="0"/>
              <a:t>M</a:t>
            </a:r>
            <a:r>
              <a:rPr lang="en-GB" dirty="0" smtClean="0"/>
              <a:t>eans</a:t>
            </a:r>
            <a:endParaRPr lang="en-US" dirty="0"/>
          </a:p>
        </p:txBody>
      </p:sp>
      <p:pic>
        <p:nvPicPr>
          <p:cNvPr id="4" name="Picture 3" descr="Screen shot 2011-08-02 at 14.09.01.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87624" y="1628800"/>
            <a:ext cx="7504374" cy="4456410"/>
          </a:xfrm>
          <a:prstGeom prst="rect">
            <a:avLst/>
          </a:prstGeom>
        </p:spPr>
      </p:pic>
    </p:spTree>
    <p:extLst>
      <p:ext uri="{BB962C8B-B14F-4D97-AF65-F5344CB8AC3E}">
        <p14:creationId xmlns="" xmlns:p14="http://schemas.microsoft.com/office/powerpoint/2010/main" val="2385592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simplest form of experiment that can be done is one with only one independent variable that is manipulated in only two ways and only one outcome is measured.</a:t>
            </a:r>
          </a:p>
          <a:p>
            <a:pPr lvl="1"/>
            <a:r>
              <a:rPr lang="en-GB" dirty="0" smtClean="0"/>
              <a:t>More often than not, the manipulation of the independent variable involves having an experimental condition and a control.</a:t>
            </a:r>
          </a:p>
          <a:p>
            <a:pPr lvl="1"/>
            <a:r>
              <a:rPr lang="en-GB" dirty="0" smtClean="0"/>
              <a:t>E.g., Is the movie </a:t>
            </a:r>
            <a:r>
              <a:rPr lang="en-GB" i="1" dirty="0" smtClean="0"/>
              <a:t>Scream 2</a:t>
            </a:r>
            <a:r>
              <a:rPr lang="en-GB" dirty="0" smtClean="0"/>
              <a:t> scarier than the original </a:t>
            </a:r>
            <a:r>
              <a:rPr lang="en-GB" i="1" dirty="0" smtClean="0"/>
              <a:t>Scream</a:t>
            </a:r>
            <a:r>
              <a:rPr lang="en-GB" dirty="0" smtClean="0"/>
              <a:t>? We could measure heart rates (which indicate anxiety) during both films and compare them.</a:t>
            </a:r>
          </a:p>
          <a:p>
            <a:r>
              <a:rPr lang="en-GB" dirty="0" smtClean="0"/>
              <a:t>This situation can be analysed with a </a:t>
            </a:r>
            <a:r>
              <a:rPr lang="en-GB" i="1" dirty="0" smtClean="0"/>
              <a:t>t</a:t>
            </a:r>
            <a:r>
              <a:rPr lang="en-GB" dirty="0" smtClean="0"/>
              <a:t>-test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Robust Methods to C</a:t>
            </a:r>
            <a:r>
              <a:rPr lang="en-GB" dirty="0" smtClean="0"/>
              <a:t>ompare Dependent </a:t>
            </a:r>
            <a:r>
              <a:rPr lang="en-GB" dirty="0"/>
              <a:t>M</a:t>
            </a:r>
            <a:r>
              <a:rPr lang="en-GB" dirty="0" smtClean="0"/>
              <a:t>eans </a:t>
            </a:r>
            <a:endParaRPr lang="en-US" dirty="0"/>
          </a:p>
        </p:txBody>
      </p:sp>
      <p:sp>
        <p:nvSpPr>
          <p:cNvPr id="3" name="Content Placeholder 2"/>
          <p:cNvSpPr>
            <a:spLocks noGrp="1"/>
          </p:cNvSpPr>
          <p:nvPr>
            <p:ph idx="1"/>
          </p:nvPr>
        </p:nvSpPr>
        <p:spPr/>
        <p:txBody>
          <a:bodyPr>
            <a:normAutofit/>
          </a:bodyPr>
          <a:lstStyle/>
          <a:p>
            <a:r>
              <a:rPr lang="en-GB" dirty="0"/>
              <a:t>The first robust function, </a:t>
            </a:r>
            <a:r>
              <a:rPr lang="en-GB" i="1" dirty="0" err="1"/>
              <a:t>yuend</a:t>
            </a:r>
            <a:r>
              <a:rPr lang="en-GB" i="1" dirty="0"/>
              <a:t>()</a:t>
            </a:r>
            <a:r>
              <a:rPr lang="en-GB" dirty="0"/>
              <a:t>, is based on a timed </a:t>
            </a:r>
            <a:r>
              <a:rPr lang="en-GB" dirty="0" smtClean="0"/>
              <a:t>mean:</a:t>
            </a:r>
            <a:endParaRPr lang="en-GB" dirty="0"/>
          </a:p>
          <a:p>
            <a:pPr marL="457200" lvl="1" indent="0">
              <a:buNone/>
            </a:pPr>
            <a:r>
              <a:rPr lang="en-GB" dirty="0" err="1"/>
              <a:t>yuend</a:t>
            </a:r>
            <a:r>
              <a:rPr lang="en-GB" dirty="0"/>
              <a:t>(scores group 1, scores group 1,  </a:t>
            </a:r>
            <a:r>
              <a:rPr lang="en-GB" dirty="0" err="1"/>
              <a:t>tr</a:t>
            </a:r>
            <a:r>
              <a:rPr lang="en-GB" dirty="0"/>
              <a:t> = .2, alpha = .05</a:t>
            </a:r>
            <a:r>
              <a:rPr lang="en-GB" dirty="0" smtClean="0"/>
              <a:t>)</a:t>
            </a:r>
            <a:endParaRPr lang="en-GB" dirty="0"/>
          </a:p>
          <a:p>
            <a:r>
              <a:rPr lang="en-GB" dirty="0"/>
              <a:t>We can also compare trimmed means but include a bootstrap by using </a:t>
            </a:r>
            <a:r>
              <a:rPr lang="en-GB" i="1" dirty="0" err="1"/>
              <a:t>ydbt</a:t>
            </a:r>
            <a:r>
              <a:rPr lang="en-GB" i="1" dirty="0"/>
              <a:t>(</a:t>
            </a:r>
            <a:r>
              <a:rPr lang="en-GB" i="1" dirty="0" smtClean="0"/>
              <a:t>)</a:t>
            </a:r>
            <a:r>
              <a:rPr lang="en-GB" dirty="0" smtClean="0"/>
              <a:t>:</a:t>
            </a:r>
            <a:endParaRPr lang="en-GB" dirty="0"/>
          </a:p>
          <a:p>
            <a:pPr marL="400050" lvl="1" indent="0">
              <a:buNone/>
            </a:pPr>
            <a:r>
              <a:rPr lang="en-GB" dirty="0" err="1"/>
              <a:t>ydbt</a:t>
            </a:r>
            <a:r>
              <a:rPr lang="en-GB" dirty="0"/>
              <a:t>(scores group 1, scores group 1,  </a:t>
            </a:r>
            <a:r>
              <a:rPr lang="en-GB" dirty="0" err="1"/>
              <a:t>tr</a:t>
            </a:r>
            <a:r>
              <a:rPr lang="en-GB" dirty="0"/>
              <a:t> = .2, </a:t>
            </a:r>
            <a:r>
              <a:rPr lang="en-GB" dirty="0" err="1"/>
              <a:t>nboot</a:t>
            </a:r>
            <a:r>
              <a:rPr lang="en-GB" dirty="0"/>
              <a:t> = 599, alpha = .05, side = F)</a:t>
            </a:r>
          </a:p>
          <a:p>
            <a:endParaRPr lang="en-US" dirty="0"/>
          </a:p>
        </p:txBody>
      </p:sp>
    </p:spTree>
    <p:extLst>
      <p:ext uri="{BB962C8B-B14F-4D97-AF65-F5344CB8AC3E}">
        <p14:creationId xmlns="" xmlns:p14="http://schemas.microsoft.com/office/powerpoint/2010/main" val="3563289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Output: </a:t>
            </a:r>
            <a:r>
              <a:rPr lang="en-GB" dirty="0"/>
              <a:t>Robust Methods to </a:t>
            </a:r>
            <a:r>
              <a:rPr lang="en-GB" dirty="0" smtClean="0"/>
              <a:t>Compare Dependent Means </a:t>
            </a:r>
            <a:endParaRPr lang="en-US" dirty="0"/>
          </a:p>
        </p:txBody>
      </p:sp>
      <p:pic>
        <p:nvPicPr>
          <p:cNvPr id="5" name="Picture 4" descr="Screen shot 2011-08-02 at 14.36.57.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907704" y="1556792"/>
            <a:ext cx="5969000" cy="4838700"/>
          </a:xfrm>
          <a:prstGeom prst="rect">
            <a:avLst/>
          </a:prstGeom>
        </p:spPr>
      </p:pic>
    </p:spTree>
    <p:extLst>
      <p:ext uri="{BB962C8B-B14F-4D97-AF65-F5344CB8AC3E}">
        <p14:creationId xmlns="" xmlns:p14="http://schemas.microsoft.com/office/powerpoint/2010/main" val="3214686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Robust Methods to </a:t>
            </a:r>
            <a:r>
              <a:rPr lang="en-GB" dirty="0" smtClean="0"/>
              <a:t>Compare Dependent Means </a:t>
            </a:r>
            <a:endParaRPr lang="en-US" dirty="0"/>
          </a:p>
        </p:txBody>
      </p:sp>
      <p:sp>
        <p:nvSpPr>
          <p:cNvPr id="4" name="Content Placeholder 3"/>
          <p:cNvSpPr>
            <a:spLocks noGrp="1"/>
          </p:cNvSpPr>
          <p:nvPr>
            <p:ph idx="1"/>
          </p:nvPr>
        </p:nvSpPr>
        <p:spPr/>
        <p:txBody>
          <a:bodyPr>
            <a:normAutofit fontScale="77500" lnSpcReduction="20000"/>
          </a:bodyPr>
          <a:lstStyle/>
          <a:p>
            <a:r>
              <a:rPr lang="en-GB" dirty="0"/>
              <a:t>A final method is to use a bootstrap and an M-estimator (rather than trimmed mean) by </a:t>
            </a:r>
            <a:r>
              <a:rPr lang="en-GB" smtClean="0"/>
              <a:t>using the </a:t>
            </a:r>
            <a:r>
              <a:rPr lang="en-GB" i="1" dirty="0" err="1" smtClean="0"/>
              <a:t>bootdpci</a:t>
            </a:r>
            <a:r>
              <a:rPr lang="en-GB" i="1" dirty="0"/>
              <a:t>()</a:t>
            </a:r>
            <a:r>
              <a:rPr lang="en-GB" dirty="0"/>
              <a:t> function. This function has the general form:</a:t>
            </a:r>
          </a:p>
          <a:p>
            <a:pPr marL="457200" lvl="1" indent="0">
              <a:buNone/>
            </a:pPr>
            <a:r>
              <a:rPr lang="en-GB" dirty="0" err="1"/>
              <a:t>bootdpci</a:t>
            </a:r>
            <a:r>
              <a:rPr lang="en-GB" dirty="0"/>
              <a:t>(scores group 1, scores group 2, alpha=.05, </a:t>
            </a:r>
            <a:r>
              <a:rPr lang="en-GB" dirty="0" err="1"/>
              <a:t>nboot</a:t>
            </a:r>
            <a:r>
              <a:rPr lang="en-GB" dirty="0"/>
              <a:t>=2000, </a:t>
            </a:r>
            <a:r>
              <a:rPr lang="en-GB" dirty="0" err="1"/>
              <a:t>est</a:t>
            </a:r>
            <a:r>
              <a:rPr lang="en-GB" dirty="0"/>
              <a:t> = </a:t>
            </a:r>
            <a:r>
              <a:rPr lang="en-GB" dirty="0" err="1"/>
              <a:t>tmean</a:t>
            </a:r>
            <a:r>
              <a:rPr lang="en-GB" dirty="0"/>
              <a:t>)</a:t>
            </a:r>
          </a:p>
          <a:p>
            <a:r>
              <a:rPr lang="en-GB" dirty="0"/>
              <a:t>For a bootstrap test of dependent M-estimators we execute:</a:t>
            </a:r>
          </a:p>
          <a:p>
            <a:pPr marL="400050" lvl="1" indent="0">
              <a:buNone/>
            </a:pPr>
            <a:r>
              <a:rPr lang="en-GB" dirty="0" err="1"/>
              <a:t>bootdpci</a:t>
            </a:r>
            <a:r>
              <a:rPr lang="en-GB" dirty="0"/>
              <a:t>(</a:t>
            </a:r>
            <a:r>
              <a:rPr lang="en-GB" dirty="0" err="1"/>
              <a:t>spiderWide$real</a:t>
            </a:r>
            <a:r>
              <a:rPr lang="en-GB" dirty="0"/>
              <a:t>, </a:t>
            </a:r>
            <a:r>
              <a:rPr lang="en-GB" dirty="0" err="1"/>
              <a:t>spiderWide$picture</a:t>
            </a:r>
            <a:r>
              <a:rPr lang="en-GB" dirty="0"/>
              <a:t>, </a:t>
            </a:r>
            <a:r>
              <a:rPr lang="en-GB" dirty="0" err="1"/>
              <a:t>est</a:t>
            </a:r>
            <a:r>
              <a:rPr lang="en-GB" dirty="0"/>
              <a:t>=</a:t>
            </a:r>
            <a:r>
              <a:rPr lang="en-GB" dirty="0" err="1"/>
              <a:t>tmean</a:t>
            </a:r>
            <a:r>
              <a:rPr lang="en-GB" dirty="0"/>
              <a:t>, </a:t>
            </a:r>
            <a:r>
              <a:rPr lang="en-GB" dirty="0" err="1"/>
              <a:t>nboot</a:t>
            </a:r>
            <a:r>
              <a:rPr lang="en-GB" dirty="0"/>
              <a:t>=2000)</a:t>
            </a:r>
          </a:p>
          <a:p>
            <a:pPr marL="400050" lvl="1" indent="0">
              <a:buNone/>
            </a:pPr>
            <a:r>
              <a:rPr lang="en-GB" dirty="0" smtClean="0"/>
              <a:t>$</a:t>
            </a:r>
            <a:r>
              <a:rPr lang="en-GB" dirty="0"/>
              <a:t>output</a:t>
            </a:r>
          </a:p>
          <a:p>
            <a:pPr marL="400050" lvl="1" indent="0">
              <a:buNone/>
            </a:pPr>
            <a:r>
              <a:rPr lang="en-GB" dirty="0"/>
              <a:t>     </a:t>
            </a:r>
            <a:r>
              <a:rPr lang="en-GB" dirty="0" err="1"/>
              <a:t>con.num</a:t>
            </a:r>
            <a:r>
              <a:rPr lang="en-GB" dirty="0"/>
              <a:t> </a:t>
            </a:r>
            <a:r>
              <a:rPr lang="en-GB" dirty="0" err="1"/>
              <a:t>psihat</a:t>
            </a:r>
            <a:r>
              <a:rPr lang="en-GB" dirty="0"/>
              <a:t> </a:t>
            </a:r>
            <a:r>
              <a:rPr lang="en-GB" dirty="0" err="1"/>
              <a:t>p.value</a:t>
            </a:r>
            <a:r>
              <a:rPr lang="en-GB" dirty="0"/>
              <a:t> </a:t>
            </a:r>
            <a:r>
              <a:rPr lang="en-GB" dirty="0" err="1"/>
              <a:t>p.crit</a:t>
            </a:r>
            <a:r>
              <a:rPr lang="en-GB" dirty="0"/>
              <a:t> </a:t>
            </a:r>
            <a:r>
              <a:rPr lang="en-GB" dirty="0" err="1"/>
              <a:t>ci.lower</a:t>
            </a:r>
            <a:r>
              <a:rPr lang="en-GB" dirty="0"/>
              <a:t> </a:t>
            </a:r>
            <a:r>
              <a:rPr lang="en-GB" dirty="0" err="1"/>
              <a:t>ci.upper</a:t>
            </a:r>
            <a:endParaRPr lang="en-GB" dirty="0"/>
          </a:p>
          <a:p>
            <a:pPr marL="400050" lvl="1" indent="0">
              <a:buNone/>
            </a:pPr>
            <a:r>
              <a:rPr lang="en-GB" dirty="0"/>
              <a:t>[1,]       1   </a:t>
            </a:r>
            <a:r>
              <a:rPr lang="en-GB" dirty="0" smtClean="0"/>
              <a:t>      </a:t>
            </a:r>
            <a:r>
              <a:rPr lang="en-GB" dirty="0"/>
              <a:t>7.5  </a:t>
            </a:r>
            <a:r>
              <a:rPr lang="en-GB" dirty="0" smtClean="0"/>
              <a:t>    </a:t>
            </a:r>
            <a:r>
              <a:rPr lang="en-GB" dirty="0"/>
              <a:t>0.037   0.05      0.5   </a:t>
            </a:r>
            <a:r>
              <a:rPr lang="en-GB" dirty="0" smtClean="0"/>
              <a:t>   13.125</a:t>
            </a:r>
            <a:endParaRPr lang="en-GB" dirty="0"/>
          </a:p>
        </p:txBody>
      </p:sp>
    </p:spTree>
    <p:extLst>
      <p:ext uri="{BB962C8B-B14F-4D97-AF65-F5344CB8AC3E}">
        <p14:creationId xmlns="" xmlns:p14="http://schemas.microsoft.com/office/powerpoint/2010/main" val="1807925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t</a:t>
            </a:r>
            <a:r>
              <a:rPr lang="en-GB" dirty="0" smtClean="0"/>
              <a:t>-test</a:t>
            </a:r>
            <a:endParaRPr lang="en-GB" i="1" dirty="0"/>
          </a:p>
        </p:txBody>
      </p:sp>
      <p:sp>
        <p:nvSpPr>
          <p:cNvPr id="3" name="Content Placeholder 2"/>
          <p:cNvSpPr>
            <a:spLocks noGrp="1"/>
          </p:cNvSpPr>
          <p:nvPr>
            <p:ph idx="1"/>
          </p:nvPr>
        </p:nvSpPr>
        <p:spPr/>
        <p:txBody>
          <a:bodyPr>
            <a:normAutofit fontScale="85000" lnSpcReduction="20000"/>
          </a:bodyPr>
          <a:lstStyle/>
          <a:p>
            <a:r>
              <a:rPr lang="en-GB" dirty="0"/>
              <a:t>Independent </a:t>
            </a:r>
            <a:r>
              <a:rPr lang="en-GB" i="1" dirty="0"/>
              <a:t>t</a:t>
            </a:r>
            <a:r>
              <a:rPr lang="en-GB" dirty="0"/>
              <a:t>-test</a:t>
            </a:r>
          </a:p>
          <a:p>
            <a:pPr lvl="1"/>
            <a:r>
              <a:rPr lang="en-GB" dirty="0"/>
              <a:t>Compares two means based on independent </a:t>
            </a:r>
            <a:r>
              <a:rPr lang="en-GB" dirty="0" smtClean="0"/>
              <a:t>data.</a:t>
            </a:r>
            <a:endParaRPr lang="en-GB" dirty="0"/>
          </a:p>
          <a:p>
            <a:pPr lvl="1"/>
            <a:r>
              <a:rPr lang="en-GB" dirty="0"/>
              <a:t>E.g., data from different groups of </a:t>
            </a:r>
            <a:r>
              <a:rPr lang="en-GB" dirty="0" smtClean="0"/>
              <a:t>people.</a:t>
            </a:r>
          </a:p>
          <a:p>
            <a:r>
              <a:rPr lang="en-GB" dirty="0" smtClean="0"/>
              <a:t>Dependent </a:t>
            </a:r>
            <a:r>
              <a:rPr lang="en-GB" i="1" dirty="0" smtClean="0"/>
              <a:t>t</a:t>
            </a:r>
            <a:r>
              <a:rPr lang="en-GB" dirty="0" smtClean="0"/>
              <a:t>-test</a:t>
            </a:r>
          </a:p>
          <a:p>
            <a:pPr lvl="1"/>
            <a:r>
              <a:rPr lang="en-GB" dirty="0" smtClean="0"/>
              <a:t>Compares two means based on related data.</a:t>
            </a:r>
          </a:p>
          <a:p>
            <a:pPr lvl="1"/>
            <a:r>
              <a:rPr lang="en-GB" dirty="0" smtClean="0"/>
              <a:t>E.g., Data from the same people measured at different times.</a:t>
            </a:r>
          </a:p>
          <a:p>
            <a:pPr lvl="1"/>
            <a:r>
              <a:rPr lang="en-GB" dirty="0" smtClean="0"/>
              <a:t>Data from ‘matched’ samples.</a:t>
            </a:r>
          </a:p>
          <a:p>
            <a:r>
              <a:rPr lang="en-GB" dirty="0" smtClean="0"/>
              <a:t>Significance testing</a:t>
            </a:r>
          </a:p>
          <a:p>
            <a:pPr lvl="1"/>
            <a:r>
              <a:rPr lang="en-GB" dirty="0" smtClean="0"/>
              <a:t>Testing the significance of </a:t>
            </a:r>
            <a:r>
              <a:rPr lang="en-GB" i="1" dirty="0" smtClean="0"/>
              <a:t>Pearson’s correlation coefficient</a:t>
            </a:r>
          </a:p>
          <a:p>
            <a:pPr lvl="1"/>
            <a:r>
              <a:rPr lang="en-GB" dirty="0" smtClean="0"/>
              <a:t>Testing the significance of </a:t>
            </a:r>
            <a:r>
              <a:rPr lang="en-GB" i="1" dirty="0" smtClean="0"/>
              <a:t>b</a:t>
            </a:r>
            <a:r>
              <a:rPr lang="en-GB" dirty="0" smtClean="0"/>
              <a:t> in regression.</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a:t>
            </a:r>
            <a:r>
              <a:rPr lang="en-GB" i="1" dirty="0" smtClean="0"/>
              <a:t>t</a:t>
            </a:r>
            <a:r>
              <a:rPr lang="en-GB" dirty="0" smtClean="0"/>
              <a:t>-test</a:t>
            </a:r>
            <a:endParaRPr lang="en-GB" dirty="0"/>
          </a:p>
        </p:txBody>
      </p:sp>
      <p:sp>
        <p:nvSpPr>
          <p:cNvPr id="3" name="Content Placeholder 2"/>
          <p:cNvSpPr>
            <a:spLocks noGrp="1"/>
          </p:cNvSpPr>
          <p:nvPr>
            <p:ph idx="1"/>
          </p:nvPr>
        </p:nvSpPr>
        <p:spPr/>
        <p:txBody>
          <a:bodyPr>
            <a:normAutofit fontScale="47500" lnSpcReduction="20000"/>
          </a:bodyPr>
          <a:lstStyle/>
          <a:p>
            <a:pPr lvl="0"/>
            <a:r>
              <a:rPr lang="en-GB" dirty="0" smtClean="0"/>
              <a:t>Two samples of data are collected and the sample means calculated. These means might differ by either a little or a lot.</a:t>
            </a:r>
          </a:p>
          <a:p>
            <a:pPr lvl="0"/>
            <a:r>
              <a:rPr lang="en-GB" dirty="0" smtClean="0"/>
              <a:t>If the samples come from the same population, then we expect their means to be roughly equal. Although it is possible for their means to differ by chance alone, we would expect large differences between sample means to occur very infrequently.</a:t>
            </a:r>
          </a:p>
          <a:p>
            <a:pPr lvl="0"/>
            <a:r>
              <a:rPr lang="en-GB" dirty="0" smtClean="0"/>
              <a:t>We compare the difference between the sample means that we collected to the difference between the sample means that we would expect to obtain if there were no effect (i.e. if the null hypothesis were true). We use the standard error as a gauge of the variability between sample means. If the difference between the samples we have collected is larger than what we would expect based on the standard error then we can assume one of two things:</a:t>
            </a:r>
          </a:p>
          <a:p>
            <a:pPr lvl="1"/>
            <a:r>
              <a:rPr lang="en-GB" dirty="0" smtClean="0"/>
              <a:t>There is no effect and sample means in our population fluctuate a lot and we have, by chance, collected two samples that are atypical of the population from which they came.</a:t>
            </a:r>
          </a:p>
          <a:p>
            <a:pPr lvl="1"/>
            <a:r>
              <a:rPr lang="en-GB" dirty="0" smtClean="0"/>
              <a:t>The two samples come from different populations but are typical of their respective parent population. In this scenario, the difference between samples represents a genuine difference between the samples (and so the null hypothesis is incorrect).</a:t>
            </a:r>
          </a:p>
          <a:p>
            <a:pPr lvl="0"/>
            <a:r>
              <a:rPr lang="en-GB" dirty="0" smtClean="0"/>
              <a:t>As the observed difference between the sample means gets larger, the more confident we become that the second explanation is correct (i.e. that the null hypothesis should be rejected). If the null hypothesis is incorrect, then we gain confidence that the two sample means differ because of the different experimental manipulation imposed on each sample.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a:t>
            </a:r>
            <a:r>
              <a:rPr lang="en-GB" i="1" dirty="0" smtClean="0"/>
              <a:t>t</a:t>
            </a:r>
            <a:r>
              <a:rPr lang="en-GB" dirty="0" smtClean="0"/>
              <a:t>-test</a:t>
            </a:r>
            <a:endParaRPr lang="en-GB" dirty="0"/>
          </a:p>
        </p:txBody>
      </p:sp>
      <p:graphicFrame>
        <p:nvGraphicFramePr>
          <p:cNvPr id="4" name="Table 3"/>
          <p:cNvGraphicFramePr>
            <a:graphicFrameLocks noGrp="1"/>
          </p:cNvGraphicFramePr>
          <p:nvPr/>
        </p:nvGraphicFramePr>
        <p:xfrm>
          <a:off x="1285852" y="2000240"/>
          <a:ext cx="7358114" cy="2333072"/>
        </p:xfrm>
        <a:graphic>
          <a:graphicData uri="http://schemas.openxmlformats.org/drawingml/2006/table">
            <a:tbl>
              <a:tblPr/>
              <a:tblGrid>
                <a:gridCol w="416409"/>
                <a:gridCol w="313118"/>
                <a:gridCol w="2233871"/>
                <a:gridCol w="313118"/>
                <a:gridCol w="3450937"/>
                <a:gridCol w="630661"/>
              </a:tblGrid>
              <a:tr h="1356752">
                <a:tc rowSpan="2">
                  <a:txBody>
                    <a:bodyPr/>
                    <a:lstStyle/>
                    <a:p>
                      <a:pPr algn="just">
                        <a:spcAft>
                          <a:spcPts val="0"/>
                        </a:spcAft>
                      </a:pPr>
                      <a:r>
                        <a:rPr lang="en-GB" sz="1600" i="1" dirty="0">
                          <a:latin typeface="Book Antiqua"/>
                          <a:ea typeface="Times New Roman"/>
                          <a:cs typeface="Times New Roman"/>
                        </a:rPr>
                        <a:t>t</a:t>
                      </a:r>
                    </a:p>
                  </a:txBody>
                  <a:tcPr marL="68580" marR="68580" marT="0" marB="0" anchor="ctr">
                    <a:lnL>
                      <a:noFill/>
                    </a:lnL>
                    <a:lnR>
                      <a:noFill/>
                    </a:lnR>
                    <a:lnT>
                      <a:noFill/>
                    </a:lnT>
                    <a:lnB>
                      <a:noFill/>
                    </a:lnB>
                  </a:tcPr>
                </a:tc>
                <a:tc rowSpan="2">
                  <a:txBody>
                    <a:bodyPr/>
                    <a:lstStyle/>
                    <a:p>
                      <a:pPr indent="71755" algn="ctr">
                        <a:spcAft>
                          <a:spcPts val="0"/>
                        </a:spcAft>
                      </a:pPr>
                      <a:r>
                        <a:rPr lang="en-GB" sz="1600" dirty="0">
                          <a:latin typeface="Book Antiqua"/>
                          <a:ea typeface="Times New Roman"/>
                          <a:cs typeface="Times New Roman"/>
                        </a:rPr>
                        <a:t>=</a:t>
                      </a:r>
                    </a:p>
                  </a:txBody>
                  <a:tcPr marL="68580" marR="68580" marT="0" marB="0" anchor="ctr">
                    <a:lnL>
                      <a:noFill/>
                    </a:lnL>
                    <a:lnR>
                      <a:noFill/>
                    </a:lnR>
                    <a:lnT>
                      <a:noFill/>
                    </a:lnT>
                    <a:lnB>
                      <a:noFill/>
                    </a:lnB>
                  </a:tcPr>
                </a:tc>
                <a:tc>
                  <a:txBody>
                    <a:bodyPr/>
                    <a:lstStyle/>
                    <a:p>
                      <a:pPr indent="71755" algn="ctr">
                        <a:spcAft>
                          <a:spcPts val="0"/>
                        </a:spcAft>
                      </a:pPr>
                      <a:r>
                        <a:rPr lang="en-GB" sz="1600" dirty="0">
                          <a:latin typeface="Book Antiqua"/>
                          <a:ea typeface="Times New Roman"/>
                          <a:cs typeface="Times New Roman"/>
                        </a:rPr>
                        <a:t>observed difference</a:t>
                      </a:r>
                      <a:br>
                        <a:rPr lang="en-GB" sz="1600" dirty="0">
                          <a:latin typeface="Book Antiqua"/>
                          <a:ea typeface="Times New Roman"/>
                          <a:cs typeface="Times New Roman"/>
                        </a:rPr>
                      </a:br>
                      <a:r>
                        <a:rPr lang="en-GB" sz="1600" dirty="0">
                          <a:latin typeface="Book Antiqua"/>
                          <a:ea typeface="Times New Roman"/>
                          <a:cs typeface="Times New Roman"/>
                        </a:rPr>
                        <a:t>between sample means</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indent="71755" algn="ctr">
                        <a:spcAft>
                          <a:spcPts val="0"/>
                        </a:spcAft>
                      </a:pPr>
                      <a:r>
                        <a:rPr lang="en-GB" sz="1600" dirty="0">
                          <a:latin typeface="Book Antiqua"/>
                          <a:ea typeface="Times New Roman"/>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dirty="0">
                          <a:latin typeface="Book Antiqua"/>
                          <a:ea typeface="Times New Roman"/>
                          <a:cs typeface="Times New Roman"/>
                        </a:rPr>
                        <a:t>expected difference</a:t>
                      </a:r>
                      <a:br>
                        <a:rPr lang="en-GB" sz="1600" dirty="0">
                          <a:latin typeface="Book Antiqua"/>
                          <a:ea typeface="Times New Roman"/>
                          <a:cs typeface="Times New Roman"/>
                        </a:rPr>
                      </a:br>
                      <a:r>
                        <a:rPr lang="en-GB" sz="1600" dirty="0">
                          <a:latin typeface="Book Antiqua"/>
                          <a:ea typeface="Times New Roman"/>
                          <a:cs typeface="Times New Roman"/>
                        </a:rPr>
                        <a:t>between population means</a:t>
                      </a:r>
                    </a:p>
                    <a:p>
                      <a:pPr algn="just">
                        <a:spcAft>
                          <a:spcPts val="0"/>
                        </a:spcAft>
                      </a:pPr>
                      <a:r>
                        <a:rPr lang="en-GB" sz="1600" dirty="0">
                          <a:latin typeface="Book Antiqua"/>
                          <a:ea typeface="Times New Roman"/>
                          <a:cs typeface="Times New Roman"/>
                        </a:rPr>
                        <a:t>(if null hypothesis is true)</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rowSpan="2">
                  <a:txBody>
                    <a:bodyPr/>
                    <a:lstStyle/>
                    <a:p>
                      <a:pPr algn="just">
                        <a:spcAft>
                          <a:spcPts val="0"/>
                        </a:spcAft>
                      </a:pPr>
                      <a:endParaRPr lang="en-GB" sz="1000" dirty="0">
                        <a:latin typeface="Book Antiqua"/>
                        <a:ea typeface="Times New Roman"/>
                        <a:cs typeface="Times New Roman"/>
                      </a:endParaRPr>
                    </a:p>
                  </a:txBody>
                  <a:tcPr marL="68580" marR="68580" marT="0" marB="0" anchor="ctr">
                    <a:lnL>
                      <a:noFill/>
                    </a:lnL>
                    <a:lnR>
                      <a:noFill/>
                    </a:lnR>
                    <a:lnT>
                      <a:noFill/>
                    </a:lnT>
                    <a:lnB>
                      <a:noFill/>
                    </a:lnB>
                  </a:tcPr>
                </a:tc>
              </a:tr>
              <a:tr h="976320">
                <a:tc vMerge="1">
                  <a:txBody>
                    <a:bodyPr/>
                    <a:lstStyle/>
                    <a:p>
                      <a:endParaRPr lang="en-GB"/>
                    </a:p>
                  </a:txBody>
                  <a:tcPr/>
                </a:tc>
                <a:tc vMerge="1">
                  <a:txBody>
                    <a:bodyPr/>
                    <a:lstStyle/>
                    <a:p>
                      <a:endParaRPr lang="en-GB"/>
                    </a:p>
                  </a:txBody>
                  <a:tcPr/>
                </a:tc>
                <a:tc gridSpan="3">
                  <a:txBody>
                    <a:bodyPr/>
                    <a:lstStyle/>
                    <a:p>
                      <a:pPr indent="71755" algn="ctr">
                        <a:spcAft>
                          <a:spcPts val="0"/>
                        </a:spcAft>
                      </a:pPr>
                      <a:r>
                        <a:rPr lang="en-GB" sz="1600" dirty="0">
                          <a:latin typeface="Book Antiqua"/>
                          <a:ea typeface="Times New Roman"/>
                          <a:cs typeface="Times New Roman"/>
                        </a:rPr>
                        <a:t>estimate of the standard error of the difference between two sample means</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tc vMerge="1">
                  <a:txBody>
                    <a:bodyPr/>
                    <a:lstStyle/>
                    <a:p>
                      <a:endParaRPr lang="en-GB"/>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i="1" dirty="0" smtClean="0"/>
              <a:t>t</a:t>
            </a:r>
            <a:r>
              <a:rPr lang="en-GB" dirty="0" smtClean="0"/>
              <a:t>-test as a GLM</a:t>
            </a:r>
            <a:endParaRPr lang="en-GB"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20481" name="Object 1"/>
          <p:cNvGraphicFramePr>
            <a:graphicFrameLocks noChangeAspect="1"/>
          </p:cNvGraphicFramePr>
          <p:nvPr/>
        </p:nvGraphicFramePr>
        <p:xfrm>
          <a:off x="2043113" y="2817813"/>
          <a:ext cx="5440362" cy="1489075"/>
        </p:xfrm>
        <a:graphic>
          <a:graphicData uri="http://schemas.openxmlformats.org/presentationml/2006/ole">
            <p:oleObj spid="_x0000_s20495" name="Equation" r:id="rId3" imgW="1688760" imgH="457200" progId="Equation.DSMT4">
              <p:embed/>
            </p:oleObj>
          </a:graphicData>
        </a:graphic>
      </p:graphicFrame>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Picture Group</a:t>
            </a:r>
            <a:endParaRPr lang="en-GB" dirty="0"/>
          </a:p>
        </p:txBody>
      </p:sp>
      <p:sp>
        <p:nvSpPr>
          <p:cNvPr id="4" name="Content Placeholder 3"/>
          <p:cNvSpPr>
            <a:spLocks noGrp="1"/>
          </p:cNvSpPr>
          <p:nvPr>
            <p:ph idx="1"/>
          </p:nvPr>
        </p:nvSpPr>
        <p:spPr/>
        <p:txBody>
          <a:bodyPr/>
          <a:lstStyle/>
          <a:p>
            <a:r>
              <a:rPr lang="en-GB" dirty="0" smtClean="0"/>
              <a:t>The group variable = 0</a:t>
            </a:r>
          </a:p>
          <a:p>
            <a:r>
              <a:rPr lang="en-GB" dirty="0" smtClean="0"/>
              <a:t>Intercept = mean of baseline group</a:t>
            </a:r>
            <a:endParaRPr lang="en-GB" dirty="0"/>
          </a:p>
        </p:txBody>
      </p:sp>
      <p:graphicFrame>
        <p:nvGraphicFramePr>
          <p:cNvPr id="31746" name="Object 2"/>
          <p:cNvGraphicFramePr>
            <a:graphicFrameLocks noChangeAspect="1"/>
          </p:cNvGraphicFramePr>
          <p:nvPr/>
        </p:nvGraphicFramePr>
        <p:xfrm>
          <a:off x="2643174" y="3000372"/>
          <a:ext cx="4275137" cy="2428875"/>
        </p:xfrm>
        <a:graphic>
          <a:graphicData uri="http://schemas.openxmlformats.org/presentationml/2006/ole">
            <p:oleObj spid="_x0000_s31760" name="Equation" r:id="rId3" imgW="1257231" imgH="711016"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 Spider Group</a:t>
            </a:r>
            <a:endParaRPr lang="en-GB" dirty="0"/>
          </a:p>
        </p:txBody>
      </p:sp>
      <p:sp>
        <p:nvSpPr>
          <p:cNvPr id="4" name="Content Placeholder 3"/>
          <p:cNvSpPr>
            <a:spLocks noGrp="1"/>
          </p:cNvSpPr>
          <p:nvPr>
            <p:ph idx="1"/>
          </p:nvPr>
        </p:nvSpPr>
        <p:spPr>
          <a:xfrm>
            <a:off x="928662" y="1600200"/>
            <a:ext cx="7758138" cy="4997152"/>
          </a:xfrm>
        </p:spPr>
        <p:txBody>
          <a:bodyPr/>
          <a:lstStyle/>
          <a:p>
            <a:r>
              <a:rPr lang="en-GB" dirty="0" smtClean="0"/>
              <a:t>The group variable = 1</a:t>
            </a:r>
          </a:p>
          <a:p>
            <a:r>
              <a:rPr lang="en-GB" i="1" dirty="0" smtClean="0"/>
              <a:t>b</a:t>
            </a:r>
            <a:r>
              <a:rPr lang="en-GB" sz="2000" i="1" dirty="0" smtClean="0"/>
              <a:t>1</a:t>
            </a:r>
            <a:r>
              <a:rPr lang="en-GB" i="1" dirty="0" smtClean="0"/>
              <a:t> </a:t>
            </a:r>
            <a:r>
              <a:rPr lang="en-GB" dirty="0" smtClean="0"/>
              <a:t>= Difference between means</a:t>
            </a:r>
            <a:endParaRPr lang="en-GB" dirty="0"/>
          </a:p>
        </p:txBody>
      </p:sp>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2771" name="Object 3"/>
          <p:cNvGraphicFramePr>
            <a:graphicFrameLocks noChangeAspect="1"/>
          </p:cNvGraphicFramePr>
          <p:nvPr/>
        </p:nvGraphicFramePr>
        <p:xfrm>
          <a:off x="2214546" y="3000372"/>
          <a:ext cx="4132777" cy="3571900"/>
        </p:xfrm>
        <a:graphic>
          <a:graphicData uri="http://schemas.openxmlformats.org/presentationml/2006/ole">
            <p:oleObj spid="_x0000_s32785" name="Equation" r:id="rId3" imgW="1333293" imgH="1142587" progId="Equation.3">
              <p:embed/>
            </p:oleObj>
          </a:graphicData>
        </a:graphic>
      </p:graphicFrame>
    </p:spTree>
  </p:cSld>
  <p:clrMapOvr>
    <a:masterClrMapping/>
  </p:clrMapOvr>
</p:sld>
</file>

<file path=ppt/theme/theme1.xml><?xml version="1.0" encoding="utf-8"?>
<a:theme xmlns:a="http://schemas.openxmlformats.org/drawingml/2006/main" name="DSUS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DSUS 3</Template>
  <TotalTime>156</TotalTime>
  <Words>1499</Words>
  <Application>Microsoft Office PowerPoint</Application>
  <PresentationFormat>On-screen Show (4:3)</PresentationFormat>
  <Paragraphs>171</Paragraphs>
  <Slides>32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DSUS 3</vt:lpstr>
      <vt:lpstr>Equation</vt:lpstr>
      <vt:lpstr>Comparing Two Means</vt:lpstr>
      <vt:lpstr>Aims</vt:lpstr>
      <vt:lpstr>Experiments</vt:lpstr>
      <vt:lpstr>t-test</vt:lpstr>
      <vt:lpstr>Rationale for the t-test</vt:lpstr>
      <vt:lpstr>Rationale for the t-test</vt:lpstr>
      <vt:lpstr>The t-test as a GLM</vt:lpstr>
      <vt:lpstr>Picture Group</vt:lpstr>
      <vt:lpstr>Real Spider Group</vt:lpstr>
      <vt:lpstr>Output from a Regression</vt:lpstr>
      <vt:lpstr>Assumptions of the t-test</vt:lpstr>
      <vt:lpstr>The Independent t-test</vt:lpstr>
      <vt:lpstr>Example</vt:lpstr>
      <vt:lpstr>The Independent t-test Using  R Commander </vt:lpstr>
      <vt:lpstr>The Independent t-test Using R </vt:lpstr>
      <vt:lpstr>Output from the Independent t-test </vt:lpstr>
      <vt:lpstr>Calculating an Effect Size</vt:lpstr>
      <vt:lpstr>Reporting the Results</vt:lpstr>
      <vt:lpstr>The Dependent t-test</vt:lpstr>
      <vt:lpstr>Example</vt:lpstr>
      <vt:lpstr>The Dependent t-test Using  R Commander </vt:lpstr>
      <vt:lpstr>The Dependent t-test Using R </vt:lpstr>
      <vt:lpstr>Dependent t-test Output</vt:lpstr>
      <vt:lpstr>Calculating the Effect Size</vt:lpstr>
      <vt:lpstr>Reporting the Results</vt:lpstr>
      <vt:lpstr>When Assumptions are Broken</vt:lpstr>
      <vt:lpstr>Robust Methods to Compare Independent Means</vt:lpstr>
      <vt:lpstr>Robust Methods to Compare Independent Means</vt:lpstr>
      <vt:lpstr>Output: Robust Methods to Compare Independent Means</vt:lpstr>
      <vt:lpstr>Robust Methods to Compare Dependent Means </vt:lpstr>
      <vt:lpstr>Output: Robust Methods to Compare Dependent Means </vt:lpstr>
      <vt:lpstr>Robust Methods to Compare Dependent Means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Two Means</dc:title>
  <dc:creator>Dr. Andy Field</dc:creator>
  <cp:lastModifiedBy>Richard Leigh</cp:lastModifiedBy>
  <cp:revision>23</cp:revision>
  <dcterms:created xsi:type="dcterms:W3CDTF">2009-06-17T16:51:37Z</dcterms:created>
  <dcterms:modified xsi:type="dcterms:W3CDTF">2011-11-04T11:04:32Z</dcterms:modified>
</cp:coreProperties>
</file>